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8"/>
  </p:notesMasterIdLst>
  <p:sldIdLst>
    <p:sldId id="256" r:id="rId2"/>
    <p:sldId id="257" r:id="rId3"/>
    <p:sldId id="267" r:id="rId4"/>
    <p:sldId id="268" r:id="rId5"/>
    <p:sldId id="269" r:id="rId6"/>
    <p:sldId id="270" r:id="rId7"/>
    <p:sldId id="271" r:id="rId8"/>
    <p:sldId id="272" r:id="rId9"/>
    <p:sldId id="273" r:id="rId10"/>
    <p:sldId id="263" r:id="rId11"/>
    <p:sldId id="264" r:id="rId12"/>
    <p:sldId id="274" r:id="rId13"/>
    <p:sldId id="275" r:id="rId14"/>
    <p:sldId id="276" r:id="rId15"/>
    <p:sldId id="265" r:id="rId16"/>
    <p:sldId id="266"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60"/>
  </p:normalViewPr>
  <p:slideViewPr>
    <p:cSldViewPr>
      <p:cViewPr varScale="1">
        <p:scale>
          <a:sx n="74" d="100"/>
          <a:sy n="74" d="100"/>
        </p:scale>
        <p:origin x="1104"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5AADD2-0A13-4F99-8473-B51984DB4CB2}" type="datetimeFigureOut">
              <a:rPr lang="en-US" smtClean="0"/>
              <a:t>6/6/2024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9F74AA-3CF3-40A2-BF78-6A600BCB36E4}" type="slidenum">
              <a:rPr lang="en-US" smtClean="0"/>
              <a:t>‹#›</a:t>
            </a:fld>
            <a:endParaRPr lang="en-US"/>
          </a:p>
        </p:txBody>
      </p:sp>
    </p:spTree>
    <p:extLst>
      <p:ext uri="{BB962C8B-B14F-4D97-AF65-F5344CB8AC3E}">
        <p14:creationId xmlns:p14="http://schemas.microsoft.com/office/powerpoint/2010/main" val="3122526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9F74AA-3CF3-40A2-BF78-6A600BCB36E4}" type="slidenum">
              <a:rPr lang="en-US" smtClean="0"/>
              <a:t>1</a:t>
            </a:fld>
            <a:endParaRPr lang="en-US"/>
          </a:p>
        </p:txBody>
      </p:sp>
    </p:spTree>
    <p:extLst>
      <p:ext uri="{BB962C8B-B14F-4D97-AF65-F5344CB8AC3E}">
        <p14:creationId xmlns:p14="http://schemas.microsoft.com/office/powerpoint/2010/main" val="1774267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E8C8A3-C060-4636-A4AA-EAD2FCD555F0}" type="datetime1">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9D975-D6F3-4201-8089-2D28B1D4F2A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83A86A-56B4-4E62-AC62-9753C73CF1F8}" type="datetime1">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9D975-D6F3-4201-8089-2D28B1D4F2A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92F32A-A967-489B-BFE2-2578A23A3CB9}" type="datetime1">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9D975-D6F3-4201-8089-2D28B1D4F2A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D737C7-3AFD-4487-A2BF-BEB35E271C67}" type="datetime1">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9D975-D6F3-4201-8089-2D28B1D4F2A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DBE6D8-50B1-4CFD-AC75-C35ADE79BDC3}" type="datetime1">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9D975-D6F3-4201-8089-2D28B1D4F2A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86404A-68FE-4F36-BDC5-BA71F8D93D98}" type="datetime1">
              <a:rPr lang="en-US" smtClean="0"/>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19D975-D6F3-4201-8089-2D28B1D4F2A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DE7E4E5-55E3-4137-AE43-1D52FD733746}" type="datetime1">
              <a:rPr lang="en-US" smtClean="0"/>
              <a:t>6/6/2024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19D975-D6F3-4201-8089-2D28B1D4F2A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F845B6-C3FF-4C96-A0BA-8CF00A5906BD}" type="datetime1">
              <a:rPr lang="en-US" smtClean="0"/>
              <a:t>6/6/2024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19D975-D6F3-4201-8089-2D28B1D4F2A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2BC5ED-6C16-460C-8069-AE81048C9FA4}" type="datetime1">
              <a:rPr lang="en-US" smtClean="0"/>
              <a:t>6/6/2024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19D975-D6F3-4201-8089-2D28B1D4F2A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80C633-0B19-4909-9176-ACA46F2C48CA}" type="datetime1">
              <a:rPr lang="en-US" smtClean="0"/>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19D975-D6F3-4201-8089-2D28B1D4F2A1}"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7E0E7BEE-788B-4AE5-930A-A904619E8C6D}" type="datetime1">
              <a:rPr lang="en-US" smtClean="0"/>
              <a:t>6/6/2024</a:t>
            </a:fld>
            <a:endParaRPr lang="en-US"/>
          </a:p>
        </p:txBody>
      </p:sp>
      <p:sp>
        <p:nvSpPr>
          <p:cNvPr id="9" name="Slide Number Placeholder 8"/>
          <p:cNvSpPr>
            <a:spLocks noGrp="1"/>
          </p:cNvSpPr>
          <p:nvPr>
            <p:ph type="sldNum" sz="quarter" idx="11"/>
          </p:nvPr>
        </p:nvSpPr>
        <p:spPr/>
        <p:txBody>
          <a:bodyPr/>
          <a:lstStyle/>
          <a:p>
            <a:fld id="{BA19D975-D6F3-4201-8089-2D28B1D4F2A1}"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A19D975-D6F3-4201-8089-2D28B1D4F2A1}"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5D10B13C-0954-48D1-9989-529B0D92ED2C}" type="datetime1">
              <a:rPr lang="en-US" smtClean="0"/>
              <a:t>6/6/2024</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0.pn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0.pn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0.pn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hyperlink" Target="https://blog.faradars.org/what-is-the-internet-of-things/" TargetMode="External"/><Relationship Id="rId2" Type="http://schemas.openxmlformats.org/officeDocument/2006/relationships/hyperlink" Target="https://www.pegaheaftab.com/iot/" TargetMode="External"/><Relationship Id="rId1" Type="http://schemas.openxmlformats.org/officeDocument/2006/relationships/slideLayout" Target="../slideLayouts/slideLayout2.xml"/><Relationship Id="rId5" Type="http://schemas.openxmlformats.org/officeDocument/2006/relationships/hyperlink" Target="https://www.infodiagram.com/diagrams/internet-things-diagrams-iot-smart-home-ppt-template/" TargetMode="External"/><Relationship Id="rId4" Type="http://schemas.openxmlformats.org/officeDocument/2006/relationships/hyperlink" Target="https://www.avsystem.com/blog/iot/what-is-internet-of-things-explanati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3.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3.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3.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3.pn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304800"/>
            <a:ext cx="6324600" cy="457199"/>
          </a:xfrm>
          <a:ln>
            <a:noFill/>
          </a:ln>
        </p:spPr>
        <p:txBody>
          <a:bodyPr>
            <a:normAutofit fontScale="90000"/>
          </a:bodyPr>
          <a:lstStyle/>
          <a:p>
            <a:pPr algn="ctr"/>
            <a:r>
              <a:rPr lang="fa-IR" sz="2800" b="0" dirty="0">
                <a:solidFill>
                  <a:schemeClr val="tx1"/>
                </a:solidFill>
                <a:effectLst/>
                <a:latin typeface="Adobe Arabic" pitchFamily="18" charset="-78"/>
                <a:cs typeface="Adobe Arabic" pitchFamily="18" charset="-78"/>
              </a:rPr>
              <a:t>به نام خدا</a:t>
            </a:r>
            <a:endParaRPr lang="en-US" sz="2800" b="0" dirty="0">
              <a:solidFill>
                <a:schemeClr val="tx1"/>
              </a:solidFill>
              <a:effectLst/>
              <a:latin typeface="Adobe Arabic" pitchFamily="18" charset="-78"/>
              <a:cs typeface="Adobe Arabic" pitchFamily="18" charset="-78"/>
            </a:endParaRPr>
          </a:p>
        </p:txBody>
      </p:sp>
      <p:sp>
        <p:nvSpPr>
          <p:cNvPr id="3" name="Subtitle 2"/>
          <p:cNvSpPr>
            <a:spLocks noGrp="1"/>
          </p:cNvSpPr>
          <p:nvPr>
            <p:ph type="subTitle" idx="1"/>
          </p:nvPr>
        </p:nvSpPr>
        <p:spPr>
          <a:xfrm>
            <a:off x="1219200" y="1905000"/>
            <a:ext cx="6461760" cy="4038600"/>
          </a:xfrm>
        </p:spPr>
        <p:txBody>
          <a:bodyPr>
            <a:normAutofit/>
          </a:bodyPr>
          <a:lstStyle/>
          <a:p>
            <a:pPr algn="ctr"/>
            <a:r>
              <a:rPr lang="fa-IR" sz="2800" b="1" dirty="0">
                <a:solidFill>
                  <a:schemeClr val="tx1"/>
                </a:solidFill>
                <a:latin typeface="Adobe Arabic" pitchFamily="18" charset="-78"/>
                <a:cs typeface="Adobe Arabic" pitchFamily="18" charset="-78"/>
              </a:rPr>
              <a:t>اینترنت اشیا</a:t>
            </a:r>
          </a:p>
          <a:p>
            <a:pPr algn="ctr"/>
            <a:endParaRPr lang="fa-IR" sz="3600" i="1" dirty="0">
              <a:solidFill>
                <a:schemeClr val="tx1"/>
              </a:solidFill>
              <a:latin typeface="Adobe Arabic" pitchFamily="18" charset="-78"/>
              <a:cs typeface="Adobe Arabic" pitchFamily="18" charset="-78"/>
            </a:endParaRPr>
          </a:p>
          <a:p>
            <a:pPr algn="ctr"/>
            <a:endParaRPr lang="fa-IR" sz="3600" i="1" dirty="0">
              <a:solidFill>
                <a:schemeClr val="tx1"/>
              </a:solidFill>
              <a:latin typeface="Adobe Arabic" pitchFamily="18" charset="-78"/>
              <a:cs typeface="Adobe Arabic" pitchFamily="18" charset="-78"/>
            </a:endParaRPr>
          </a:p>
          <a:p>
            <a:pPr algn="r"/>
            <a:r>
              <a:rPr lang="fa-IR" b="1" dirty="0">
                <a:solidFill>
                  <a:schemeClr val="tx1"/>
                </a:solidFill>
                <a:latin typeface="Adobe Arabic" pitchFamily="18" charset="-78"/>
                <a:cs typeface="Adobe Arabic" pitchFamily="18" charset="-78"/>
              </a:rPr>
              <a:t> ارائه دهنده: زهرا کریمی و زهرا احمدی</a:t>
            </a:r>
            <a:endParaRPr lang="en-US" b="1" dirty="0">
              <a:solidFill>
                <a:schemeClr val="tx1"/>
              </a:solidFill>
              <a:latin typeface="Adobe Arabic" pitchFamily="18" charset="-78"/>
              <a:cs typeface="Adobe Arabic" pitchFamily="18" charset="-78"/>
            </a:endParaRPr>
          </a:p>
          <a:p>
            <a:pPr algn="r"/>
            <a:r>
              <a:rPr lang="fa-IR" b="1" dirty="0">
                <a:solidFill>
                  <a:schemeClr val="tx1"/>
                </a:solidFill>
                <a:latin typeface="Adobe Arabic" pitchFamily="18" charset="-78"/>
                <a:cs typeface="Adobe Arabic" pitchFamily="18" charset="-78"/>
              </a:rPr>
              <a:t>استاد مربوطه: استاد عصایی</a:t>
            </a:r>
          </a:p>
          <a:p>
            <a:pPr algn="r"/>
            <a:r>
              <a:rPr lang="fa-IR" b="1" dirty="0">
                <a:solidFill>
                  <a:schemeClr val="tx1"/>
                </a:solidFill>
                <a:latin typeface="Adobe Arabic" pitchFamily="18" charset="-78"/>
                <a:cs typeface="Adobe Arabic" pitchFamily="18" charset="-78"/>
              </a:rPr>
              <a:t>سکشن: دوشنبه ساعت 13 تا 15:30</a:t>
            </a:r>
          </a:p>
          <a:p>
            <a:pPr algn="r"/>
            <a:r>
              <a:rPr lang="fa-IR" b="1" dirty="0">
                <a:solidFill>
                  <a:schemeClr val="tx1"/>
                </a:solidFill>
                <a:latin typeface="Adobe Arabic" pitchFamily="18" charset="-78"/>
                <a:cs typeface="Adobe Arabic" pitchFamily="18" charset="-78"/>
              </a:rPr>
              <a:t>بهار 1403</a:t>
            </a:r>
            <a:endParaRPr lang="en-US" b="1" dirty="0">
              <a:solidFill>
                <a:schemeClr val="tx1"/>
              </a:solidFill>
              <a:latin typeface="Adobe Arabic" pitchFamily="18" charset="-78"/>
              <a:cs typeface="Adobe Arabic" pitchFamily="18" charset="-78"/>
            </a:endParaRPr>
          </a:p>
        </p:txBody>
      </p:sp>
      <p:sp>
        <p:nvSpPr>
          <p:cNvPr id="4" name="Slide Number Placeholder 3"/>
          <p:cNvSpPr>
            <a:spLocks noGrp="1"/>
          </p:cNvSpPr>
          <p:nvPr>
            <p:ph type="sldNum" sz="quarter" idx="12"/>
          </p:nvPr>
        </p:nvSpPr>
        <p:spPr/>
        <p:txBody>
          <a:bodyPr/>
          <a:lstStyle/>
          <a:p>
            <a:fld id="{BA19D975-D6F3-4201-8089-2D28B1D4F2A1}" type="slidenum">
              <a:rPr lang="en-US" smtClean="0"/>
              <a:t>1</a:t>
            </a:fld>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228600"/>
            <a:ext cx="990600" cy="990600"/>
          </a:xfrm>
          <a:prstGeom prst="rect">
            <a:avLst/>
          </a:prstGeom>
        </p:spPr>
      </p:pic>
      <p:pic>
        <p:nvPicPr>
          <p:cNvPr id="8" name="Recorded Sound/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48600" y="35782"/>
            <a:ext cx="487363" cy="487363"/>
          </a:xfrm>
          <a:prstGeom prst="rect">
            <a:avLst/>
          </a:prstGeom>
        </p:spPr>
      </p:pic>
    </p:spTree>
    <p:extLst>
      <p:ext uri="{BB962C8B-B14F-4D97-AF65-F5344CB8AC3E}">
        <p14:creationId xmlns:p14="http://schemas.microsoft.com/office/powerpoint/2010/main" val="35000429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17"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sz="3200" b="1" dirty="0">
                <a:solidFill>
                  <a:schemeClr val="tx1"/>
                </a:solidFill>
                <a:latin typeface="Adobe Arabic" pitchFamily="18" charset="-78"/>
                <a:cs typeface="Adobe Arabic" pitchFamily="18" charset="-78"/>
              </a:rPr>
              <a:t>مثال:</a:t>
            </a:r>
            <a:endParaRPr lang="en-US" sz="3200" b="1" dirty="0">
              <a:solidFill>
                <a:schemeClr val="tx1"/>
              </a:solidFill>
              <a:latin typeface="Adobe Arabic" pitchFamily="18" charset="-78"/>
              <a:cs typeface="Adobe Arabic" pitchFamily="18" charset="-78"/>
            </a:endParaRPr>
          </a:p>
        </p:txBody>
      </p:sp>
      <p:sp>
        <p:nvSpPr>
          <p:cNvPr id="5" name="Slide Number Placeholder 4"/>
          <p:cNvSpPr>
            <a:spLocks noGrp="1"/>
          </p:cNvSpPr>
          <p:nvPr>
            <p:ph type="sldNum" sz="quarter" idx="12"/>
          </p:nvPr>
        </p:nvSpPr>
        <p:spPr/>
        <p:txBody>
          <a:bodyPr/>
          <a:lstStyle/>
          <a:p>
            <a:fld id="{BA19D975-D6F3-4201-8089-2D28B1D4F2A1}" type="slidenum">
              <a:rPr lang="en-US" smtClean="0"/>
              <a:t>10</a:t>
            </a:fld>
            <a:endParaRPr lang="en-US"/>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00200" y="1905000"/>
            <a:ext cx="5486400" cy="3696101"/>
          </a:xfrm>
        </p:spPr>
      </p:pic>
      <p:pic>
        <p:nvPicPr>
          <p:cNvPr id="4" name="مثال اینترنت اشیا">
            <a:hlinkClick r:id="" action="ppaction://media"/>
            <a:extLst>
              <a:ext uri="{FF2B5EF4-FFF2-40B4-BE49-F238E27FC236}">
                <a16:creationId xmlns:a16="http://schemas.microsoft.com/office/drawing/2014/main" id="{24E15132-CDBA-4EB7-9F84-AE0D677034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5400" y="698623"/>
            <a:ext cx="609600" cy="609600"/>
          </a:xfrm>
          <a:prstGeom prst="rect">
            <a:avLst/>
          </a:prstGeom>
        </p:spPr>
      </p:pic>
    </p:spTree>
    <p:extLst>
      <p:ext uri="{BB962C8B-B14F-4D97-AF65-F5344CB8AC3E}">
        <p14:creationId xmlns:p14="http://schemas.microsoft.com/office/powerpoint/2010/main" val="400423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9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sz="3200" dirty="0">
                <a:solidFill>
                  <a:schemeClr val="tx1"/>
                </a:solidFill>
                <a:latin typeface="Adobe Arabic" pitchFamily="18" charset="-78"/>
                <a:cs typeface="Adobe Arabic" pitchFamily="18" charset="-78"/>
              </a:rPr>
              <a:t>  سیر تحول اینترنت اشیا در یک نگاه</a:t>
            </a:r>
            <a:endParaRPr lang="en-US" sz="3200" dirty="0">
              <a:solidFill>
                <a:schemeClr val="tx1"/>
              </a:solidFill>
              <a:latin typeface="Adobe Arabic" pitchFamily="18" charset="-78"/>
              <a:cs typeface="Adobe Arabic" pitchFamily="18" charset="-78"/>
            </a:endParaRP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09600" y="1600200"/>
            <a:ext cx="7467600" cy="4069258"/>
          </a:xfrm>
        </p:spPr>
      </p:pic>
      <p:sp>
        <p:nvSpPr>
          <p:cNvPr id="5" name="Slide Number Placeholder 4"/>
          <p:cNvSpPr>
            <a:spLocks noGrp="1"/>
          </p:cNvSpPr>
          <p:nvPr>
            <p:ph type="sldNum" sz="quarter" idx="12"/>
          </p:nvPr>
        </p:nvSpPr>
        <p:spPr/>
        <p:txBody>
          <a:bodyPr/>
          <a:lstStyle/>
          <a:p>
            <a:fld id="{BA19D975-D6F3-4201-8089-2D28B1D4F2A1}" type="slidenum">
              <a:rPr lang="en-US" smtClean="0"/>
              <a:t>11</a:t>
            </a:fld>
            <a:endParaRPr lang="en-US"/>
          </a:p>
        </p:txBody>
      </p:sp>
      <p:pic>
        <p:nvPicPr>
          <p:cNvPr id="3" name="Recorded Sound">
            <a:hlinkClick r:id="" action="ppaction://media"/>
            <a:extLst>
              <a:ext uri="{FF2B5EF4-FFF2-40B4-BE49-F238E27FC236}">
                <a16:creationId xmlns:a16="http://schemas.microsoft.com/office/drawing/2014/main" id="{986EE00C-4ECE-4D08-98BD-6DECC79732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6800" y="990600"/>
            <a:ext cx="609600" cy="609600"/>
          </a:xfrm>
          <a:prstGeom prst="rect">
            <a:avLst/>
          </a:prstGeom>
        </p:spPr>
      </p:pic>
    </p:spTree>
    <p:extLst>
      <p:ext uri="{BB962C8B-B14F-4D97-AF65-F5344CB8AC3E}">
        <p14:creationId xmlns:p14="http://schemas.microsoft.com/office/powerpoint/2010/main" val="108976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half" idx="1"/>
          </p:nvPr>
        </p:nvSpPr>
        <p:spPr/>
        <p:txBody>
          <a:bodyPr>
            <a:normAutofit lnSpcReduction="10000"/>
          </a:bodyPr>
          <a:lstStyle/>
          <a:p>
            <a:pPr marL="114300" indent="0" algn="r">
              <a:buNone/>
            </a:pPr>
            <a:r>
              <a:rPr lang="fa-IR" sz="1600" b="1" dirty="0">
                <a:latin typeface="Adobe Arabic" pitchFamily="18" charset="-78"/>
                <a:cs typeface="Adobe Arabic" pitchFamily="18" charset="-78"/>
              </a:rPr>
              <a:t>مفهوم اینترنت اشیا  </a:t>
            </a:r>
            <a:r>
              <a:rPr lang="en-US" sz="1600" b="1" dirty="0" err="1">
                <a:latin typeface="Adobe Arabic" pitchFamily="18" charset="-78"/>
                <a:cs typeface="Adobe Arabic" pitchFamily="18" charset="-78"/>
              </a:rPr>
              <a:t>IoT</a:t>
            </a:r>
            <a:r>
              <a:rPr lang="en-US" sz="1600" b="1" dirty="0">
                <a:latin typeface="Adobe Arabic" pitchFamily="18" charset="-78"/>
                <a:cs typeface="Adobe Arabic" pitchFamily="18" charset="-78"/>
              </a:rPr>
              <a:t> </a:t>
            </a:r>
            <a:r>
              <a:rPr lang="fa-IR" sz="1600" b="1" dirty="0">
                <a:latin typeface="Adobe Arabic" pitchFamily="18" charset="-78"/>
                <a:cs typeface="Adobe Arabic" pitchFamily="18" charset="-78"/>
              </a:rPr>
              <a:t>از دهه‌های گذشته، قبل از نامگذاری رسمی آن، در اواخر دهه 90 وجود داشته. قبلا در صنعت از این مفهوم به عنوان “شبکه نهفته” یا “رایانش فراگیر” استفاده می‌کردند.</a:t>
            </a:r>
          </a:p>
          <a:p>
            <a:pPr marL="114300" indent="0" algn="r">
              <a:buNone/>
            </a:pPr>
            <a:r>
              <a:rPr lang="fa-IR" sz="1600" b="1" dirty="0">
                <a:latin typeface="Adobe Arabic" pitchFamily="18" charset="-78"/>
                <a:cs typeface="Adobe Arabic" pitchFamily="18" charset="-78"/>
              </a:rPr>
              <a:t>قبل از اینکه لقب اینترنت اشیا برای چنین مفهومی معرفی شود، مثال‌هایی از دستگاه‌های</a:t>
            </a:r>
            <a:r>
              <a:rPr lang="en-US" sz="1600" b="1" dirty="0" err="1">
                <a:latin typeface="Adobe Arabic" pitchFamily="18" charset="-78"/>
                <a:cs typeface="Adobe Arabic" pitchFamily="18" charset="-78"/>
              </a:rPr>
              <a:t>IoT</a:t>
            </a:r>
            <a:r>
              <a:rPr lang="en-US" sz="1600" b="1" dirty="0">
                <a:latin typeface="Adobe Arabic" pitchFamily="18" charset="-78"/>
                <a:cs typeface="Adobe Arabic" pitchFamily="18" charset="-78"/>
              </a:rPr>
              <a:t> (</a:t>
            </a:r>
            <a:r>
              <a:rPr lang="fa-IR" sz="1600" b="1" dirty="0">
                <a:latin typeface="Adobe Arabic" pitchFamily="18" charset="-78"/>
                <a:cs typeface="Adobe Arabic" pitchFamily="18" charset="-78"/>
              </a:rPr>
              <a:t>دستگاه‌های مبتنی بر اینترنت اشیا) وجود داشت. یک مثال آن ماشین خودکار کوکاکولا بود که در دهه 90 میلادی در یک دانشگاه نصب شده بود. این ماشین قادر بود که موجودی مخزن و دمای اجزای داخلش را گزارش دهد.</a:t>
            </a:r>
          </a:p>
          <a:p>
            <a:pPr marL="114300" indent="0" algn="r">
              <a:buNone/>
            </a:pPr>
            <a:r>
              <a:rPr lang="fa-IR" sz="1600" b="1" dirty="0">
                <a:latin typeface="Adobe Arabic" pitchFamily="18" charset="-78"/>
                <a:cs typeface="Adobe Arabic" pitchFamily="18" charset="-78"/>
              </a:rPr>
              <a:t>حتی در سال 1994 مجله‌های مختلفی درباره مفهوم انتقال داده‌ها به صورت دسته‌‌های کوچک به نودها و دستگاه‌های مختلف بحث کرده بودند و درباره اتوماسیون سازی و استفاده بسیاری از دستگاه‌ها تصویر‌سازی می‌کردند. از وسایل خانه تا تجهیزات کارخانه، این مفهوم زمینه ساز چیزی شد که الان به عنوان اینترنت اشیا آن‌را می‌شناسیم.</a:t>
            </a:r>
          </a:p>
          <a:p>
            <a:pPr marL="114300" indent="0" algn="r" rtl="1">
              <a:buNone/>
            </a:pPr>
            <a:endParaRPr lang="en-US" sz="1600" b="1" dirty="0">
              <a:latin typeface="Adobe Arabic" pitchFamily="18" charset="-78"/>
              <a:cs typeface="Adobe Arabic" pitchFamily="18" charset="-78"/>
            </a:endParaRPr>
          </a:p>
        </p:txBody>
      </p:sp>
      <p:sp>
        <p:nvSpPr>
          <p:cNvPr id="4" name="Content Placeholder 3"/>
          <p:cNvSpPr>
            <a:spLocks noGrp="1"/>
          </p:cNvSpPr>
          <p:nvPr>
            <p:ph sz="half" idx="2"/>
          </p:nvPr>
        </p:nvSpPr>
        <p:spPr/>
        <p:txBody>
          <a:bodyPr>
            <a:normAutofit lnSpcReduction="10000"/>
          </a:bodyPr>
          <a:lstStyle/>
          <a:p>
            <a:pPr marL="114300" indent="0" algn="r" rtl="1">
              <a:buNone/>
            </a:pPr>
            <a:r>
              <a:rPr lang="fa-IR" sz="1600" b="1" dirty="0">
                <a:latin typeface="Adobe Arabic" pitchFamily="18" charset="-78"/>
                <a:cs typeface="Adobe Arabic" pitchFamily="18" charset="-78"/>
              </a:rPr>
              <a:t>تاریخچه عبارت اینترنت اشیا به سال 1999 برمی‌گردد زمانی که توسط خالق آن </a:t>
            </a:r>
            <a:r>
              <a:rPr lang="en-US" sz="1600" b="1" dirty="0">
                <a:latin typeface="Adobe Arabic" pitchFamily="18" charset="-78"/>
                <a:cs typeface="Adobe Arabic" pitchFamily="18" charset="-78"/>
              </a:rPr>
              <a:t>Kevin Ashton </a:t>
            </a:r>
            <a:r>
              <a:rPr lang="fa-IR" sz="1600" b="1" dirty="0">
                <a:latin typeface="Adobe Arabic" pitchFamily="18" charset="-78"/>
                <a:cs typeface="Adobe Arabic" pitchFamily="18" charset="-78"/>
              </a:rPr>
              <a:t>معرفی شد. کسی که آن زمان در حال کار بر روی بهینه سازی زنجیره تامین در صنایع مختلف بود، برای اولین بار در یک ارائه مربوط به معرفی </a:t>
            </a:r>
            <a:r>
              <a:rPr lang="en-US" sz="1600" b="1" dirty="0">
                <a:latin typeface="Adobe Arabic" pitchFamily="18" charset="-78"/>
                <a:cs typeface="Adobe Arabic" pitchFamily="18" charset="-78"/>
              </a:rPr>
              <a:t>RFID </a:t>
            </a:r>
            <a:r>
              <a:rPr lang="fa-IR" sz="1600" b="1" dirty="0">
                <a:latin typeface="Adobe Arabic" pitchFamily="18" charset="-78"/>
                <a:cs typeface="Adobe Arabic" pitchFamily="18" charset="-78"/>
              </a:rPr>
              <a:t>از این مفهوم استفاده کرد.</a:t>
            </a:r>
          </a:p>
          <a:p>
            <a:pPr marL="114300" indent="0" algn="r" rtl="1">
              <a:buNone/>
            </a:pPr>
            <a:r>
              <a:rPr lang="fa-IR" sz="1600" b="1" dirty="0">
                <a:latin typeface="Adobe Arabic" pitchFamily="18" charset="-78"/>
                <a:cs typeface="Adobe Arabic" pitchFamily="18" charset="-78"/>
              </a:rPr>
              <a:t>اگرچه شناخت آن توسط عام تا سال 2010 طول کشید، اما علتی که به محبوبیت و شناخت آن کمک کرد، شکوفایی گوگل استریت ویو </a:t>
            </a:r>
            <a:r>
              <a:rPr lang="en-US" sz="1600" b="1" dirty="0">
                <a:latin typeface="Adobe Arabic" pitchFamily="18" charset="-78"/>
                <a:cs typeface="Adobe Arabic" pitchFamily="18" charset="-78"/>
              </a:rPr>
              <a:t>Google’s Street View </a:t>
            </a:r>
            <a:r>
              <a:rPr lang="fa-IR" sz="1600" b="1" dirty="0">
                <a:latin typeface="Adobe Arabic" pitchFamily="18" charset="-78"/>
                <a:cs typeface="Adobe Arabic" pitchFamily="18" charset="-78"/>
              </a:rPr>
              <a:t>بود، که به کاربران عکس‌هایی سراسرنما  با دید پانارومیک 360 درجه‌ای ازخیابان‌های سراسر جهان می‌داد و میزان داده زیادی بر شبکه‌های بی‌سیم ذخیره کرد.</a:t>
            </a:r>
          </a:p>
          <a:p>
            <a:pPr marL="114300" indent="0" algn="r" rtl="1">
              <a:buNone/>
            </a:pPr>
            <a:endParaRPr lang="en-US" sz="1600" b="1" dirty="0">
              <a:latin typeface="Adobe Arabic" pitchFamily="18" charset="-78"/>
              <a:cs typeface="Adobe Arabic" pitchFamily="18" charset="-78"/>
            </a:endParaRPr>
          </a:p>
        </p:txBody>
      </p:sp>
      <p:sp>
        <p:nvSpPr>
          <p:cNvPr id="5" name="Slide Number Placeholder 4"/>
          <p:cNvSpPr>
            <a:spLocks noGrp="1"/>
          </p:cNvSpPr>
          <p:nvPr>
            <p:ph type="sldNum" sz="quarter" idx="12"/>
          </p:nvPr>
        </p:nvSpPr>
        <p:spPr/>
        <p:txBody>
          <a:bodyPr/>
          <a:lstStyle/>
          <a:p>
            <a:fld id="{BA19D975-D6F3-4201-8089-2D28B1D4F2A1}" type="slidenum">
              <a:rPr lang="en-US" smtClean="0"/>
              <a:t>12</a:t>
            </a:fld>
            <a:endParaRPr lang="en-US"/>
          </a:p>
        </p:txBody>
      </p:sp>
      <p:pic>
        <p:nvPicPr>
          <p:cNvPr id="6" name="تاریخچه">
            <a:hlinkClick r:id="" action="ppaction://media"/>
            <a:extLst>
              <a:ext uri="{FF2B5EF4-FFF2-40B4-BE49-F238E27FC236}">
                <a16:creationId xmlns:a16="http://schemas.microsoft.com/office/drawing/2014/main" id="{F59C9E9B-0AF9-4A79-BAF8-8EC0650515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781800" y="541338"/>
            <a:ext cx="609600" cy="609600"/>
          </a:xfrm>
          <a:prstGeom prst="rect">
            <a:avLst/>
          </a:prstGeom>
        </p:spPr>
      </p:pic>
    </p:spTree>
    <p:extLst>
      <p:ext uri="{BB962C8B-B14F-4D97-AF65-F5344CB8AC3E}">
        <p14:creationId xmlns:p14="http://schemas.microsoft.com/office/powerpoint/2010/main" val="116279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83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sz="3200" dirty="0">
                <a:solidFill>
                  <a:schemeClr val="tx1"/>
                </a:solidFill>
                <a:latin typeface="Adobe Arabic" pitchFamily="18" charset="-78"/>
                <a:cs typeface="Adobe Arabic" pitchFamily="18" charset="-78"/>
              </a:rPr>
              <a:t>اینده اینترنت اشیا </a:t>
            </a:r>
            <a:endParaRPr lang="en-US" sz="3200" dirty="0">
              <a:solidFill>
                <a:schemeClr val="tx1"/>
              </a:solidFill>
              <a:latin typeface="Adobe Arabic" pitchFamily="18" charset="-78"/>
              <a:cs typeface="Adobe Arabic" pitchFamily="18" charset="-78"/>
            </a:endParaRPr>
          </a:p>
        </p:txBody>
      </p:sp>
      <p:pic>
        <p:nvPicPr>
          <p:cNvPr id="6" name="Content Placeholder 5"/>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457200" y="2076396"/>
            <a:ext cx="3657600" cy="3510071"/>
          </a:xfrm>
        </p:spPr>
      </p:pic>
      <p:sp>
        <p:nvSpPr>
          <p:cNvPr id="4" name="Content Placeholder 3"/>
          <p:cNvSpPr>
            <a:spLocks noGrp="1"/>
          </p:cNvSpPr>
          <p:nvPr>
            <p:ph sz="half" idx="2"/>
          </p:nvPr>
        </p:nvSpPr>
        <p:spPr/>
        <p:txBody>
          <a:bodyPr>
            <a:noAutofit/>
          </a:bodyPr>
          <a:lstStyle/>
          <a:p>
            <a:pPr marL="114300" indent="0" algn="r" rtl="1">
              <a:buNone/>
            </a:pPr>
            <a:r>
              <a:rPr lang="fa-IR" sz="1600" b="1" dirty="0">
                <a:latin typeface="Adobe Arabic" pitchFamily="18" charset="-78"/>
                <a:cs typeface="Adobe Arabic" pitchFamily="18" charset="-78"/>
              </a:rPr>
              <a:t>اینترنت در آینده بستر انقلاب بزرگتری از انقلاب اینترنت را تحت عنوان «اینترنت اشیاء» و یا اینترنت همه چیز فراهم می کند. در حقیقت آینده اینترنت، اینترنت اشیاء است. علاوه بر آن دنیای حقیقت مجازی در آینده نزدیک بر بستر اینترنت توسعه کمی و کیفی خواهد یافت و تعاملات فیزیکی انسانها را به‌سمت تعاملات مجازی خواهد برد. موج چهارم از تغییرات زندگی بشر عصر مجازی سه بعدی است که ابزارهای آن در حال آماده شدن است و اینترنت با سرعت بسیار بسیار بالا به توسعه آن کمک خواهد کرد.</a:t>
            </a:r>
            <a:endParaRPr lang="en-US" sz="1600" b="1" dirty="0">
              <a:latin typeface="Adobe Arabic" pitchFamily="18" charset="-78"/>
              <a:cs typeface="Adobe Arabic" pitchFamily="18" charset="-78"/>
            </a:endParaRPr>
          </a:p>
        </p:txBody>
      </p:sp>
      <p:sp>
        <p:nvSpPr>
          <p:cNvPr id="5" name="Slide Number Placeholder 4"/>
          <p:cNvSpPr>
            <a:spLocks noGrp="1"/>
          </p:cNvSpPr>
          <p:nvPr>
            <p:ph type="sldNum" sz="quarter" idx="12"/>
          </p:nvPr>
        </p:nvSpPr>
        <p:spPr/>
        <p:txBody>
          <a:bodyPr/>
          <a:lstStyle/>
          <a:p>
            <a:fld id="{BA19D975-D6F3-4201-8089-2D28B1D4F2A1}" type="slidenum">
              <a:rPr lang="en-US" smtClean="0"/>
              <a:t>13</a:t>
            </a:fld>
            <a:endParaRPr lang="en-US"/>
          </a:p>
        </p:txBody>
      </p:sp>
      <p:pic>
        <p:nvPicPr>
          <p:cNvPr id="3" name="اینده">
            <a:hlinkClick r:id="" action="ppaction://media"/>
            <a:extLst>
              <a:ext uri="{FF2B5EF4-FFF2-40B4-BE49-F238E27FC236}">
                <a16:creationId xmlns:a16="http://schemas.microsoft.com/office/drawing/2014/main" id="{8E42365C-DB3D-4D91-B64C-DB4268C2D9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 y="562515"/>
            <a:ext cx="609600" cy="609600"/>
          </a:xfrm>
          <a:prstGeom prst="rect">
            <a:avLst/>
          </a:prstGeom>
        </p:spPr>
      </p:pic>
    </p:spTree>
    <p:extLst>
      <p:ext uri="{BB962C8B-B14F-4D97-AF65-F5344CB8AC3E}">
        <p14:creationId xmlns:p14="http://schemas.microsoft.com/office/powerpoint/2010/main" val="387079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1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sz="2800" dirty="0">
                <a:solidFill>
                  <a:schemeClr val="tx1"/>
                </a:solidFill>
                <a:latin typeface="Adobe Arabic" pitchFamily="18" charset="-78"/>
                <a:cs typeface="Adobe Arabic" pitchFamily="18" charset="-78"/>
              </a:rPr>
              <a:t>شرکت‌های فعال در حوزه اینترنت اشیا در جهان</a:t>
            </a:r>
            <a:br>
              <a:rPr lang="fa-IR" sz="2800" dirty="0">
                <a:solidFill>
                  <a:schemeClr val="tx1"/>
                </a:solidFill>
                <a:latin typeface="Adobe Arabic" pitchFamily="18" charset="-78"/>
                <a:cs typeface="Adobe Arabic" pitchFamily="18" charset="-78"/>
              </a:rPr>
            </a:br>
            <a:endParaRPr lang="en-US" sz="2800" dirty="0">
              <a:solidFill>
                <a:schemeClr val="tx1"/>
              </a:solidFill>
              <a:latin typeface="Adobe Arabic" pitchFamily="18" charset="-78"/>
              <a:cs typeface="Adobe Arabic" pitchFamily="18" charset="-78"/>
            </a:endParaRPr>
          </a:p>
        </p:txBody>
      </p:sp>
      <p:sp>
        <p:nvSpPr>
          <p:cNvPr id="3" name="Content Placeholder 2"/>
          <p:cNvSpPr>
            <a:spLocks noGrp="1"/>
          </p:cNvSpPr>
          <p:nvPr>
            <p:ph sz="half" idx="1"/>
          </p:nvPr>
        </p:nvSpPr>
        <p:spPr/>
        <p:txBody>
          <a:bodyPr>
            <a:normAutofit/>
          </a:bodyPr>
          <a:lstStyle/>
          <a:p>
            <a:pPr marL="114300" indent="0" algn="r" rtl="1">
              <a:buNone/>
            </a:pPr>
            <a:r>
              <a:rPr lang="fa-IR" sz="1600" dirty="0">
                <a:latin typeface="Adobe Arabic" pitchFamily="18" charset="-78"/>
                <a:cs typeface="Adobe Arabic" pitchFamily="18" charset="-78"/>
              </a:rPr>
              <a:t>برخی از شرکت‌های فعال در حوزه اینترنت اشیا در جهان معرفی شده‌اند:</a:t>
            </a:r>
          </a:p>
          <a:p>
            <a:pPr algn="r" rtl="1"/>
            <a:r>
              <a:rPr lang="fa-IR" sz="1600" dirty="0"/>
              <a:t>هواوی </a:t>
            </a:r>
            <a:r>
              <a:rPr lang="en-US" sz="1600" dirty="0"/>
              <a:t>Huawei</a:t>
            </a:r>
          </a:p>
          <a:p>
            <a:pPr algn="r" rtl="1"/>
            <a:r>
              <a:rPr lang="fa-IR" sz="1600" dirty="0"/>
              <a:t>سیسکو </a:t>
            </a:r>
            <a:r>
              <a:rPr lang="en-US" sz="1600" dirty="0"/>
              <a:t>Cisco</a:t>
            </a:r>
          </a:p>
          <a:p>
            <a:pPr algn="r" rtl="1"/>
            <a:r>
              <a:rPr lang="fa-IR" sz="1600" dirty="0"/>
              <a:t>پی‌تی‌سی </a:t>
            </a:r>
            <a:r>
              <a:rPr lang="en-US" sz="1600" dirty="0"/>
              <a:t>PTC</a:t>
            </a:r>
          </a:p>
          <a:p>
            <a:pPr algn="r" rtl="1"/>
            <a:r>
              <a:rPr lang="fa-IR" sz="1600" dirty="0"/>
              <a:t>ساینس سافت </a:t>
            </a:r>
            <a:r>
              <a:rPr lang="en-US" sz="1600" dirty="0" err="1"/>
              <a:t>ScienceSoft</a:t>
            </a:r>
            <a:endParaRPr lang="en-US" sz="1600" dirty="0"/>
          </a:p>
          <a:p>
            <a:pPr algn="r" rtl="1"/>
            <a:r>
              <a:rPr lang="fa-IR" sz="1600" dirty="0"/>
              <a:t>اگزاجایل </a:t>
            </a:r>
            <a:r>
              <a:rPr lang="en-US" sz="1600" dirty="0" err="1"/>
              <a:t>Oxagile</a:t>
            </a:r>
            <a:endParaRPr lang="en-US" sz="1600" dirty="0"/>
          </a:p>
          <a:p>
            <a:pPr algn="r" rtl="1"/>
            <a:r>
              <a:rPr lang="fa-IR" sz="1600" dirty="0"/>
              <a:t>جی‌ای دیجیتال </a:t>
            </a:r>
            <a:r>
              <a:rPr lang="en-US" sz="1600" dirty="0"/>
              <a:t>GE Digital</a:t>
            </a:r>
          </a:p>
          <a:p>
            <a:pPr algn="r" rtl="1"/>
            <a:r>
              <a:rPr lang="fa-IR" sz="1600" dirty="0"/>
              <a:t>بوش آی‌اوتی سنسور </a:t>
            </a:r>
            <a:r>
              <a:rPr lang="en-US" sz="1600" dirty="0"/>
              <a:t>Bosch </a:t>
            </a:r>
            <a:r>
              <a:rPr lang="en-US" sz="1600" dirty="0" err="1"/>
              <a:t>IoT</a:t>
            </a:r>
            <a:r>
              <a:rPr lang="en-US" sz="1600" dirty="0"/>
              <a:t> Sensor</a:t>
            </a:r>
          </a:p>
          <a:p>
            <a:pPr algn="r" rtl="1"/>
            <a:r>
              <a:rPr lang="fa-IR" sz="1600" dirty="0"/>
              <a:t>اس‌آپ / سَپ </a:t>
            </a:r>
            <a:r>
              <a:rPr lang="en-US" sz="1600" dirty="0"/>
              <a:t>SAP</a:t>
            </a:r>
          </a:p>
          <a:p>
            <a:pPr algn="r" rtl="1"/>
            <a:r>
              <a:rPr lang="fa-IR" sz="1600" dirty="0"/>
              <a:t>زیمنس آی‌او‌تی آنالیتیکس </a:t>
            </a:r>
          </a:p>
          <a:p>
            <a:pPr marL="114300" indent="0" algn="r" rtl="1">
              <a:buNone/>
            </a:pPr>
            <a:r>
              <a:rPr lang="en-US" sz="1600" dirty="0"/>
              <a:t>Siemens </a:t>
            </a:r>
            <a:r>
              <a:rPr lang="en-US" sz="1600" dirty="0" err="1"/>
              <a:t>IoT</a:t>
            </a:r>
            <a:r>
              <a:rPr lang="en-US" sz="1600" dirty="0"/>
              <a:t> Analytics Company</a:t>
            </a:r>
          </a:p>
          <a:p>
            <a:pPr algn="r" rtl="1"/>
            <a:r>
              <a:rPr lang="fa-IR" sz="1600" dirty="0"/>
              <a:t>آی‌بی‌ام </a:t>
            </a:r>
            <a:r>
              <a:rPr lang="en-US" sz="1600" dirty="0"/>
              <a:t>IBM</a:t>
            </a:r>
          </a:p>
          <a:p>
            <a:pPr marL="114300" indent="0" algn="r" rtl="1">
              <a:buNone/>
            </a:pPr>
            <a:endParaRPr lang="en-US" sz="1600" dirty="0">
              <a:latin typeface="Adobe Arabic" pitchFamily="18" charset="-78"/>
              <a:cs typeface="Adobe Arabic" pitchFamily="18" charset="-78"/>
            </a:endParaRPr>
          </a:p>
        </p:txBody>
      </p:sp>
      <p:sp>
        <p:nvSpPr>
          <p:cNvPr id="4" name="Content Placeholder 3"/>
          <p:cNvSpPr>
            <a:spLocks noGrp="1"/>
          </p:cNvSpPr>
          <p:nvPr>
            <p:ph sz="half" idx="2"/>
          </p:nvPr>
        </p:nvSpPr>
        <p:spPr/>
        <p:txBody>
          <a:bodyPr>
            <a:normAutofit/>
          </a:bodyPr>
          <a:lstStyle/>
          <a:p>
            <a:pPr marL="114300" indent="0" algn="r" rtl="1">
              <a:buNone/>
            </a:pPr>
            <a:r>
              <a:rPr lang="fa-IR" sz="1600" b="1" dirty="0">
                <a:latin typeface="Adobe Arabic" pitchFamily="18" charset="-78"/>
                <a:cs typeface="Adobe Arabic" pitchFamily="18" charset="-78"/>
              </a:rPr>
              <a:t>در حال حاضر بسیاری از صنایع، کسب و کارهای بزرگ، متوسط و کوچک، مراکز بهداشتی و درمانی و مراکز آموزشی و پژوهشی با زمینه فعالیت‌های متنوع، دپارتمان‌های اینترنت اشیا خود را دارند یا در دپارتمان‌های تحقیق و توسعه خود پروژه‌های اینترنت اشیا را توسعه می‌دهند. در عین حال، بسیاری از مزارع و گلخانه‌ها نیز در بستر اینترنت اشیا شکل گرفته‌اند و هوشمند شده‌اند و یا درحال هوشمند شدن هستند. این در حالی است که شرکت‌ها و کسب و کارهای بسیار زیادی نیز حول محور اینترنت اشیا شکل گرفته‌اند و به طور تخصصی در این حوزه فعالیت می‌کنند.</a:t>
            </a:r>
            <a:endParaRPr lang="en-US" sz="1600" b="1" dirty="0">
              <a:latin typeface="Adobe Arabic" pitchFamily="18" charset="-78"/>
              <a:cs typeface="Adobe Arabic" pitchFamily="18" charset="-78"/>
            </a:endParaRPr>
          </a:p>
        </p:txBody>
      </p:sp>
      <p:sp>
        <p:nvSpPr>
          <p:cNvPr id="5" name="Slide Number Placeholder 4"/>
          <p:cNvSpPr>
            <a:spLocks noGrp="1"/>
          </p:cNvSpPr>
          <p:nvPr>
            <p:ph type="sldNum" sz="quarter" idx="12"/>
          </p:nvPr>
        </p:nvSpPr>
        <p:spPr/>
        <p:txBody>
          <a:bodyPr/>
          <a:lstStyle/>
          <a:p>
            <a:fld id="{BA19D975-D6F3-4201-8089-2D28B1D4F2A1}" type="slidenum">
              <a:rPr lang="en-US" smtClean="0"/>
              <a:t>14</a:t>
            </a:fld>
            <a:endParaRPr lang="en-US"/>
          </a:p>
        </p:txBody>
      </p:sp>
      <p:pic>
        <p:nvPicPr>
          <p:cNvPr id="6" name="Recorded Sound">
            <a:hlinkClick r:id="" action="ppaction://media"/>
            <a:extLst>
              <a:ext uri="{FF2B5EF4-FFF2-40B4-BE49-F238E27FC236}">
                <a16:creationId xmlns:a16="http://schemas.microsoft.com/office/drawing/2014/main" id="{797F5C24-06A2-4856-9A14-769B90FF56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4400" y="748692"/>
            <a:ext cx="609600" cy="609600"/>
          </a:xfrm>
          <a:prstGeom prst="rect">
            <a:avLst/>
          </a:prstGeom>
        </p:spPr>
      </p:pic>
    </p:spTree>
    <p:extLst>
      <p:ext uri="{BB962C8B-B14F-4D97-AF65-F5344CB8AC3E}">
        <p14:creationId xmlns:p14="http://schemas.microsoft.com/office/powerpoint/2010/main" val="191618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15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r">
              <a:buNone/>
            </a:pPr>
            <a:r>
              <a:rPr lang="fa-IR" sz="2000" dirty="0">
                <a:solidFill>
                  <a:schemeClr val="tx1"/>
                </a:solidFill>
                <a:latin typeface="Adobe Arabic" pitchFamily="18" charset="-78"/>
                <a:cs typeface="Adobe Arabic" pitchFamily="18" charset="-78"/>
              </a:rPr>
              <a:t>منابع:</a:t>
            </a:r>
          </a:p>
          <a:p>
            <a:pPr marL="0" indent="0" algn="r">
              <a:buNone/>
            </a:pPr>
            <a:endParaRPr lang="fa-IR" sz="2000" dirty="0">
              <a:solidFill>
                <a:schemeClr val="tx1"/>
              </a:solidFill>
              <a:latin typeface="Adobe Arabic" pitchFamily="18" charset="-78"/>
              <a:cs typeface="Adobe Arabic" pitchFamily="18" charset="-78"/>
            </a:endParaRPr>
          </a:p>
          <a:p>
            <a:pPr marL="0" indent="0">
              <a:buNone/>
            </a:pPr>
            <a:r>
              <a:rPr lang="en-US" sz="2000" dirty="0">
                <a:solidFill>
                  <a:schemeClr val="tx1"/>
                </a:solidFill>
                <a:latin typeface="Adobe Arabic" pitchFamily="18" charset="-78"/>
                <a:cs typeface="Adobe Arabic" pitchFamily="18" charset="-78"/>
                <a:hlinkClick r:id="rId2"/>
              </a:rPr>
              <a:t>https://www.pegaheaftab.com/iot/</a:t>
            </a:r>
            <a:endParaRPr lang="fa-IR" sz="2000" dirty="0">
              <a:solidFill>
                <a:schemeClr val="tx1"/>
              </a:solidFill>
              <a:latin typeface="Adobe Arabic" pitchFamily="18" charset="-78"/>
              <a:cs typeface="Adobe Arabic" pitchFamily="18" charset="-78"/>
            </a:endParaRPr>
          </a:p>
          <a:p>
            <a:pPr marL="0" indent="0">
              <a:buNone/>
            </a:pPr>
            <a:endParaRPr lang="fa-IR" sz="2000" dirty="0">
              <a:solidFill>
                <a:schemeClr val="tx1"/>
              </a:solidFill>
              <a:latin typeface="Adobe Arabic" pitchFamily="18" charset="-78"/>
              <a:cs typeface="Adobe Arabic" pitchFamily="18" charset="-78"/>
            </a:endParaRPr>
          </a:p>
          <a:p>
            <a:pPr marL="0" indent="0">
              <a:buNone/>
            </a:pPr>
            <a:r>
              <a:rPr lang="en-US" sz="2000" dirty="0">
                <a:solidFill>
                  <a:schemeClr val="tx1"/>
                </a:solidFill>
                <a:latin typeface="Adobe Arabic" pitchFamily="18" charset="-78"/>
                <a:cs typeface="Adobe Arabic" pitchFamily="18" charset="-78"/>
                <a:hlinkClick r:id="rId3"/>
              </a:rPr>
              <a:t>https://blog.faradars.org/what-is-the-internet-of-things/</a:t>
            </a:r>
            <a:endParaRPr lang="fa-IR" sz="2000" dirty="0">
              <a:solidFill>
                <a:schemeClr val="tx1"/>
              </a:solidFill>
              <a:latin typeface="Adobe Arabic" pitchFamily="18" charset="-78"/>
              <a:cs typeface="Adobe Arabic" pitchFamily="18" charset="-78"/>
            </a:endParaRPr>
          </a:p>
          <a:p>
            <a:pPr marL="0" indent="0">
              <a:buNone/>
            </a:pPr>
            <a:endParaRPr lang="fa-IR" sz="2000" dirty="0">
              <a:solidFill>
                <a:schemeClr val="tx1"/>
              </a:solidFill>
              <a:latin typeface="Adobe Arabic" pitchFamily="18" charset="-78"/>
              <a:cs typeface="Adobe Arabic" pitchFamily="18" charset="-78"/>
            </a:endParaRPr>
          </a:p>
          <a:p>
            <a:pPr marL="0" indent="0">
              <a:buNone/>
            </a:pPr>
            <a:r>
              <a:rPr lang="en-US" sz="2000" dirty="0">
                <a:solidFill>
                  <a:schemeClr val="tx1"/>
                </a:solidFill>
                <a:latin typeface="Adobe Arabic" pitchFamily="18" charset="-78"/>
                <a:cs typeface="Adobe Arabic" pitchFamily="18" charset="-78"/>
                <a:hlinkClick r:id="rId4"/>
              </a:rPr>
              <a:t>https://www.avsystem.com/blog/iot/what-is-internet-of-things-explanation/</a:t>
            </a:r>
            <a:endParaRPr lang="fa-IR" sz="2000" dirty="0">
              <a:solidFill>
                <a:schemeClr val="tx1"/>
              </a:solidFill>
              <a:latin typeface="Adobe Arabic" pitchFamily="18" charset="-78"/>
              <a:cs typeface="Adobe Arabic" pitchFamily="18" charset="-78"/>
            </a:endParaRPr>
          </a:p>
          <a:p>
            <a:pPr marL="0" indent="0">
              <a:buNone/>
            </a:pPr>
            <a:endParaRPr lang="fa-IR" sz="2000" dirty="0">
              <a:solidFill>
                <a:schemeClr val="tx1"/>
              </a:solidFill>
              <a:latin typeface="Adobe Arabic" pitchFamily="18" charset="-78"/>
              <a:cs typeface="Adobe Arabic" pitchFamily="18" charset="-78"/>
            </a:endParaRPr>
          </a:p>
          <a:p>
            <a:pPr marL="0" indent="0">
              <a:buNone/>
            </a:pPr>
            <a:r>
              <a:rPr lang="en-US" sz="2000" dirty="0">
                <a:solidFill>
                  <a:schemeClr val="tx1"/>
                </a:solidFill>
                <a:latin typeface="Adobe Arabic" pitchFamily="18" charset="-78"/>
                <a:cs typeface="Adobe Arabic" pitchFamily="18" charset="-78"/>
                <a:hlinkClick r:id="rId5"/>
              </a:rPr>
              <a:t>https://www.infodiagram.com/diagrams/internet-things-diagrams-iot-smart-home-ppt-template/</a:t>
            </a:r>
            <a:endParaRPr lang="fa-IR" sz="2000" dirty="0">
              <a:solidFill>
                <a:schemeClr val="tx1"/>
              </a:solidFill>
              <a:latin typeface="Adobe Arabic" pitchFamily="18" charset="-78"/>
              <a:cs typeface="Adobe Arabic" pitchFamily="18" charset="-78"/>
            </a:endParaRPr>
          </a:p>
          <a:p>
            <a:pPr marL="0" indent="0">
              <a:buNone/>
            </a:pPr>
            <a:endParaRPr lang="en-US" sz="2000" dirty="0">
              <a:solidFill>
                <a:schemeClr val="tx1"/>
              </a:solidFill>
              <a:latin typeface="Adobe Arabic" pitchFamily="18" charset="-78"/>
              <a:cs typeface="Adobe Arabic" pitchFamily="18" charset="-78"/>
            </a:endParaRPr>
          </a:p>
        </p:txBody>
      </p:sp>
      <p:sp>
        <p:nvSpPr>
          <p:cNvPr id="4" name="Slide Number Placeholder 3"/>
          <p:cNvSpPr>
            <a:spLocks noGrp="1"/>
          </p:cNvSpPr>
          <p:nvPr>
            <p:ph type="sldNum" sz="quarter" idx="12"/>
          </p:nvPr>
        </p:nvSpPr>
        <p:spPr/>
        <p:txBody>
          <a:bodyPr/>
          <a:lstStyle/>
          <a:p>
            <a:fld id="{BA19D975-D6F3-4201-8089-2D28B1D4F2A1}" type="slidenum">
              <a:rPr lang="en-US" smtClean="0"/>
              <a:t>15</a:t>
            </a:fld>
            <a:endParaRPr lang="en-US"/>
          </a:p>
        </p:txBody>
      </p:sp>
    </p:spTree>
    <p:extLst>
      <p:ext uri="{BB962C8B-B14F-4D97-AF65-F5344CB8AC3E}">
        <p14:creationId xmlns:p14="http://schemas.microsoft.com/office/powerpoint/2010/main" val="2306274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990600" y="1524000"/>
            <a:ext cx="7467600" cy="2667000"/>
          </a:xfrm>
        </p:spPr>
        <p:txBody>
          <a:bodyPr/>
          <a:lstStyle/>
          <a:p>
            <a:endParaRPr lang="en-US" dirty="0"/>
          </a:p>
          <a:p>
            <a:pPr marL="0" indent="0" algn="ctr">
              <a:buNone/>
            </a:pPr>
            <a:r>
              <a:rPr lang="en-US" sz="4000" i="1" dirty="0"/>
              <a:t>Thank you</a:t>
            </a:r>
          </a:p>
        </p:txBody>
      </p:sp>
      <p:sp>
        <p:nvSpPr>
          <p:cNvPr id="4" name="Slide Number Placeholder 3"/>
          <p:cNvSpPr>
            <a:spLocks noGrp="1"/>
          </p:cNvSpPr>
          <p:nvPr>
            <p:ph type="sldNum" sz="quarter" idx="12"/>
          </p:nvPr>
        </p:nvSpPr>
        <p:spPr/>
        <p:txBody>
          <a:bodyPr/>
          <a:lstStyle/>
          <a:p>
            <a:fld id="{BA19D975-D6F3-4201-8089-2D28B1D4F2A1}" type="slidenum">
              <a:rPr lang="en-US" smtClean="0"/>
              <a:t>16</a:t>
            </a:fld>
            <a:endParaRPr lang="en-US"/>
          </a:p>
        </p:txBody>
      </p:sp>
    </p:spTree>
    <p:extLst>
      <p:ext uri="{BB962C8B-B14F-4D97-AF65-F5344CB8AC3E}">
        <p14:creationId xmlns:p14="http://schemas.microsoft.com/office/powerpoint/2010/main" val="2279138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533400"/>
            <a:ext cx="7239000" cy="1143000"/>
          </a:xfrm>
        </p:spPr>
        <p:txBody>
          <a:bodyPr/>
          <a:lstStyle/>
          <a:p>
            <a:pPr algn="r"/>
            <a:r>
              <a:rPr lang="fa-IR" sz="2000" b="1" dirty="0">
                <a:solidFill>
                  <a:schemeClr val="tx1"/>
                </a:solidFill>
                <a:latin typeface="Adobe Arabic" pitchFamily="18" charset="-78"/>
                <a:cs typeface="Adobe Arabic" pitchFamily="18" charset="-78"/>
              </a:rPr>
              <a:t>فهرست مطالب</a:t>
            </a:r>
            <a:r>
              <a:rPr lang="fa-IR" sz="1800" dirty="0">
                <a:solidFill>
                  <a:schemeClr val="tx1"/>
                </a:solidFill>
              </a:rPr>
              <a:t>:</a:t>
            </a:r>
            <a:endParaRPr lang="en-US" sz="1800" dirty="0">
              <a:solidFill>
                <a:schemeClr val="tx1"/>
              </a:solidFill>
            </a:endParaRPr>
          </a:p>
        </p:txBody>
      </p:sp>
      <p:sp>
        <p:nvSpPr>
          <p:cNvPr id="3" name="Content Placeholder 2"/>
          <p:cNvSpPr>
            <a:spLocks noGrp="1"/>
          </p:cNvSpPr>
          <p:nvPr>
            <p:ph idx="1"/>
          </p:nvPr>
        </p:nvSpPr>
        <p:spPr>
          <a:xfrm>
            <a:off x="1219200" y="2133600"/>
            <a:ext cx="7467600" cy="3352800"/>
          </a:xfrm>
        </p:spPr>
        <p:txBody>
          <a:bodyPr>
            <a:normAutofit/>
          </a:bodyPr>
          <a:lstStyle/>
          <a:p>
            <a:pPr marL="457200" algn="r" rtl="1">
              <a:buFont typeface="Wingdings" panose="05000000000000000000" pitchFamily="2" charset="2"/>
              <a:buChar char="§"/>
            </a:pPr>
            <a:r>
              <a:rPr lang="fa-IR" sz="2000" b="1" dirty="0">
                <a:solidFill>
                  <a:schemeClr val="tx1"/>
                </a:solidFill>
                <a:latin typeface="Adobe Arabic" pitchFamily="18" charset="-78"/>
                <a:cs typeface="Adobe Arabic" pitchFamily="18" charset="-78"/>
              </a:rPr>
              <a:t>اینترنت اشیا چیست؟</a:t>
            </a:r>
          </a:p>
          <a:p>
            <a:pPr marL="457200" algn="r" rtl="1">
              <a:buFont typeface="Wingdings" panose="05000000000000000000" pitchFamily="2" charset="2"/>
              <a:buChar char="§"/>
            </a:pPr>
            <a:r>
              <a:rPr lang="fa-IR" sz="2000" b="1" dirty="0">
                <a:solidFill>
                  <a:schemeClr val="tx1"/>
                </a:solidFill>
                <a:latin typeface="Adobe Arabic" pitchFamily="18" charset="-78"/>
                <a:cs typeface="Adobe Arabic" pitchFamily="18" charset="-78"/>
              </a:rPr>
              <a:t>اینترنت اشیا صنعتی</a:t>
            </a:r>
          </a:p>
          <a:p>
            <a:pPr marL="457200" algn="r" rtl="1">
              <a:buFont typeface="Wingdings" panose="05000000000000000000" pitchFamily="2" charset="2"/>
              <a:buChar char="§"/>
            </a:pPr>
            <a:r>
              <a:rPr lang="fa-IR" sz="2000" b="1" dirty="0">
                <a:solidFill>
                  <a:schemeClr val="tx1"/>
                </a:solidFill>
                <a:latin typeface="Adobe Arabic" pitchFamily="18" charset="-78"/>
                <a:cs typeface="Adobe Arabic" pitchFamily="18" charset="-78"/>
              </a:rPr>
              <a:t>اینترنت همه چیز</a:t>
            </a:r>
          </a:p>
          <a:p>
            <a:pPr marL="457200" algn="r" rtl="1">
              <a:buFont typeface="Wingdings" panose="05000000000000000000" pitchFamily="2" charset="2"/>
              <a:buChar char="§"/>
            </a:pPr>
            <a:r>
              <a:rPr lang="fa-IR" sz="2000" b="1" dirty="0">
                <a:solidFill>
                  <a:schemeClr val="tx1"/>
                </a:solidFill>
                <a:latin typeface="Adobe Arabic" pitchFamily="18" charset="-78"/>
                <a:cs typeface="Adobe Arabic" pitchFamily="18" charset="-78"/>
              </a:rPr>
              <a:t>تفاوت اینترنت اشیا و اینترنت همه چیز</a:t>
            </a:r>
          </a:p>
          <a:p>
            <a:pPr marL="457200" algn="r" rtl="1">
              <a:buFont typeface="Wingdings" panose="05000000000000000000" pitchFamily="2" charset="2"/>
              <a:buChar char="§"/>
            </a:pPr>
            <a:r>
              <a:rPr lang="fa-IR" sz="2000" b="1" dirty="0">
                <a:solidFill>
                  <a:schemeClr val="tx1"/>
                </a:solidFill>
                <a:latin typeface="Adobe Arabic" pitchFamily="18" charset="-78"/>
                <a:cs typeface="Adobe Arabic" pitchFamily="18" charset="-78"/>
              </a:rPr>
              <a:t>دلایل اهمیت اینترنت اشیا</a:t>
            </a:r>
          </a:p>
          <a:p>
            <a:pPr marL="457200" algn="r" rtl="1">
              <a:buFont typeface="Wingdings" panose="05000000000000000000" pitchFamily="2" charset="2"/>
              <a:buChar char="§"/>
            </a:pPr>
            <a:r>
              <a:rPr lang="fa-IR" sz="2000" b="1" dirty="0">
                <a:solidFill>
                  <a:schemeClr val="tx1"/>
                </a:solidFill>
                <a:latin typeface="Adobe Arabic" pitchFamily="18" charset="-78"/>
                <a:cs typeface="Adobe Arabic" pitchFamily="18" charset="-78"/>
              </a:rPr>
              <a:t>تاریخچه اینترنت اشیا</a:t>
            </a:r>
          </a:p>
          <a:p>
            <a:pPr marL="457200" algn="r" rtl="1">
              <a:buFont typeface="Wingdings" panose="05000000000000000000" pitchFamily="2" charset="2"/>
              <a:buChar char="§"/>
            </a:pPr>
            <a:r>
              <a:rPr lang="fa-IR" sz="2000" b="1" dirty="0">
                <a:latin typeface="Adobe Arabic" pitchFamily="18" charset="-78"/>
                <a:cs typeface="Adobe Arabic" pitchFamily="18" charset="-78"/>
              </a:rPr>
              <a:t>اینده اینترنت اشیا</a:t>
            </a:r>
          </a:p>
          <a:p>
            <a:pPr marL="457200" algn="r" rtl="1">
              <a:buFont typeface="Wingdings" panose="05000000000000000000" pitchFamily="2" charset="2"/>
              <a:buChar char="§"/>
            </a:pPr>
            <a:r>
              <a:rPr lang="fa-IR" sz="2000" b="1" dirty="0">
                <a:latin typeface="Adobe Arabic" pitchFamily="18" charset="-78"/>
                <a:cs typeface="Adobe Arabic" pitchFamily="18" charset="-78"/>
              </a:rPr>
              <a:t>شرکت‌های فعال در حوزه اینترنت اشیا در جهان</a:t>
            </a:r>
            <a:endParaRPr lang="fa-IR" sz="2000" b="1" dirty="0">
              <a:solidFill>
                <a:schemeClr val="tx1"/>
              </a:solidFill>
              <a:latin typeface="Adobe Arabic" pitchFamily="18" charset="-78"/>
              <a:cs typeface="Adobe Arabic" pitchFamily="18" charset="-78"/>
            </a:endParaRPr>
          </a:p>
          <a:p>
            <a:pPr marL="457200" algn="r" rtl="1">
              <a:buFont typeface="Wingdings" panose="05000000000000000000" pitchFamily="2" charset="2"/>
              <a:buChar char="§"/>
            </a:pPr>
            <a:r>
              <a:rPr lang="fa-IR" sz="2000" b="1" dirty="0">
                <a:solidFill>
                  <a:schemeClr val="tx1"/>
                </a:solidFill>
                <a:latin typeface="Adobe Arabic" pitchFamily="18" charset="-78"/>
                <a:cs typeface="Adobe Arabic" pitchFamily="18" charset="-78"/>
              </a:rPr>
              <a:t>منابع</a:t>
            </a:r>
          </a:p>
          <a:p>
            <a:pPr marL="114300" indent="0" algn="r">
              <a:buNone/>
            </a:pPr>
            <a:endParaRPr lang="fa-IR" sz="2000" b="1" dirty="0">
              <a:latin typeface="Adobe Arabic" pitchFamily="18" charset="-78"/>
              <a:cs typeface="Adobe Arabic" pitchFamily="18" charset="-78"/>
            </a:endParaRPr>
          </a:p>
        </p:txBody>
      </p:sp>
      <p:sp>
        <p:nvSpPr>
          <p:cNvPr id="4" name="Slide Number Placeholder 3"/>
          <p:cNvSpPr>
            <a:spLocks noGrp="1"/>
          </p:cNvSpPr>
          <p:nvPr>
            <p:ph type="sldNum" sz="quarter" idx="12"/>
          </p:nvPr>
        </p:nvSpPr>
        <p:spPr/>
        <p:txBody>
          <a:bodyPr/>
          <a:lstStyle/>
          <a:p>
            <a:fld id="{BA19D975-D6F3-4201-8089-2D28B1D4F2A1}" type="slidenum">
              <a:rPr lang="en-US" smtClean="0"/>
              <a:t>2</a:t>
            </a:fld>
            <a:endParaRPr lang="en-US"/>
          </a:p>
        </p:txBody>
      </p:sp>
      <p:pic>
        <p:nvPicPr>
          <p:cNvPr id="5" name="Recorded Sound-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81000" y="76200"/>
            <a:ext cx="487363" cy="487363"/>
          </a:xfrm>
          <a:prstGeom prst="rect">
            <a:avLst/>
          </a:prstGeom>
        </p:spPr>
      </p:pic>
    </p:spTree>
    <p:extLst>
      <p:ext uri="{BB962C8B-B14F-4D97-AF65-F5344CB8AC3E}">
        <p14:creationId xmlns:p14="http://schemas.microsoft.com/office/powerpoint/2010/main" val="6842030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7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3200" dirty="0">
                <a:solidFill>
                  <a:schemeClr val="tx1"/>
                </a:solidFill>
                <a:latin typeface="Adobe Arabic" pitchFamily="18" charset="-78"/>
                <a:cs typeface="Adobe Arabic" pitchFamily="18" charset="-78"/>
              </a:rPr>
              <a:t>اینترنت اشیا چیست؟</a:t>
            </a:r>
            <a:endParaRPr lang="en-US" sz="3200" dirty="0">
              <a:latin typeface="Adobe Arabic" pitchFamily="18" charset="-78"/>
              <a:cs typeface="Adobe Arabic" pitchFamily="18" charset="-78"/>
            </a:endParaRPr>
          </a:p>
        </p:txBody>
      </p:sp>
      <p:sp>
        <p:nvSpPr>
          <p:cNvPr id="3" name="Text Placeholder 2"/>
          <p:cNvSpPr>
            <a:spLocks noGrp="1"/>
          </p:cNvSpPr>
          <p:nvPr>
            <p:ph type="body" idx="1"/>
          </p:nvPr>
        </p:nvSpPr>
        <p:spPr/>
        <p:txBody>
          <a:bodyPr/>
          <a:lstStyle/>
          <a:p>
            <a:endParaRPr lang="en-US" dirty="0"/>
          </a:p>
        </p:txBody>
      </p:sp>
      <p:pic>
        <p:nvPicPr>
          <p:cNvPr id="8" name="Content Placeholder 3"/>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57200" y="2362200"/>
            <a:ext cx="3733800" cy="2286000"/>
          </a:xfrm>
        </p:spPr>
      </p:pic>
      <p:sp>
        <p:nvSpPr>
          <p:cNvPr id="4" name="Text Placeholder 3"/>
          <p:cNvSpPr>
            <a:spLocks noGrp="1"/>
          </p:cNvSpPr>
          <p:nvPr>
            <p:ph type="body" sz="quarter" idx="3"/>
          </p:nvPr>
        </p:nvSpPr>
        <p:spPr/>
        <p:txBody>
          <a:bodyPr/>
          <a:lstStyle/>
          <a:p>
            <a:endParaRPr lang="en-US" dirty="0"/>
          </a:p>
        </p:txBody>
      </p:sp>
      <p:sp>
        <p:nvSpPr>
          <p:cNvPr id="7" name="Content Placeholder 6"/>
          <p:cNvSpPr>
            <a:spLocks noGrp="1"/>
          </p:cNvSpPr>
          <p:nvPr>
            <p:ph sz="quarter" idx="4"/>
          </p:nvPr>
        </p:nvSpPr>
        <p:spPr/>
        <p:txBody>
          <a:bodyPr>
            <a:normAutofit fontScale="85000" lnSpcReduction="10000"/>
          </a:bodyPr>
          <a:lstStyle/>
          <a:p>
            <a:pPr marL="0" indent="0" algn="just" rtl="1">
              <a:buNone/>
            </a:pPr>
            <a:r>
              <a:rPr lang="fa-IR" sz="2000" b="1" dirty="0">
                <a:solidFill>
                  <a:schemeClr val="tx1">
                    <a:lumMod val="95000"/>
                    <a:lumOff val="5000"/>
                  </a:schemeClr>
                </a:solidFill>
                <a:latin typeface="Adobe Arabic" pitchFamily="18" charset="-78"/>
                <a:cs typeface="Adobe Arabic" pitchFamily="18" charset="-78"/>
              </a:rPr>
              <a:t>اینترنت اشیا که به آن «اینترنت چیزها» نیز گفته می‌شود، به میلیاردها دستگاهی اشاره دارد که در سراسر جهان قرار دارند، اکنون به اینترنت متصل شده‌اند، داده‌ها را گردآوری می‌کنند و با یکدیگر به اشتراک می‌گذارند.</a:t>
            </a:r>
          </a:p>
          <a:p>
            <a:pPr marL="0" indent="0" algn="just" rtl="1">
              <a:buNone/>
            </a:pPr>
            <a:r>
              <a:rPr lang="fa-IR" sz="2000" b="1" dirty="0">
                <a:solidFill>
                  <a:schemeClr val="tx1">
                    <a:lumMod val="95000"/>
                    <a:lumOff val="5000"/>
                  </a:schemeClr>
                </a:solidFill>
                <a:latin typeface="Adobe Arabic" pitchFamily="18" charset="-78"/>
                <a:cs typeface="Adobe Arabic" pitchFamily="18" charset="-78"/>
              </a:rPr>
              <a:t>به لطف ظهور تراشه های ارزان کامپیوتری و وجود شبکه های بی سیم در همه جا و همه وقت، این امکان وجود دارد که همه «چیز» از یک قرص کوچک گرفته تا یک هواپیمای بسیار بزرگ به اینترنت متصل و به بخشی از اینترنت اشیا مبدل شود. </a:t>
            </a:r>
            <a:r>
              <a:rPr lang="fa-IR" sz="2000" b="1" dirty="0">
                <a:latin typeface="Adobe Arabic" pitchFamily="18" charset="-78"/>
                <a:cs typeface="Adobe Arabic" pitchFamily="18" charset="-78"/>
              </a:rPr>
              <a:t>اینترنت اشیا که به اختصار به آن </a:t>
            </a:r>
            <a:r>
              <a:rPr lang="en-US" sz="2000" b="1" dirty="0" err="1">
                <a:latin typeface="Adobe Arabic" pitchFamily="18" charset="-78"/>
                <a:cs typeface="Adobe Arabic" pitchFamily="18" charset="-78"/>
              </a:rPr>
              <a:t>IoT</a:t>
            </a:r>
            <a:r>
              <a:rPr lang="en-US" sz="2000" b="1" dirty="0">
                <a:latin typeface="Adobe Arabic" pitchFamily="18" charset="-78"/>
                <a:cs typeface="Adobe Arabic" pitchFamily="18" charset="-78"/>
              </a:rPr>
              <a:t> </a:t>
            </a:r>
            <a:r>
              <a:rPr lang="fa-IR" sz="2000" b="1" dirty="0">
                <a:latin typeface="Adobe Arabic" pitchFamily="18" charset="-78"/>
                <a:cs typeface="Adobe Arabic" pitchFamily="18" charset="-78"/>
              </a:rPr>
              <a:t> نیز گفته می‌شود، مبحثی پیرامون گسترش قدرت اینترنت به مواردی فراتراز کامپیوترها و گوشی های هوشمند و در واقع، به طیف وسیعی از چیزها (اشیا)، فرایندها و محیط است.</a:t>
            </a:r>
            <a:endParaRPr lang="en-US" sz="2000" b="1" dirty="0">
              <a:solidFill>
                <a:schemeClr val="tx1">
                  <a:lumMod val="95000"/>
                  <a:lumOff val="5000"/>
                </a:schemeClr>
              </a:solidFill>
              <a:latin typeface="Adobe Arabic" pitchFamily="18" charset="-78"/>
              <a:cs typeface="Adobe Arabic" pitchFamily="18" charset="-78"/>
            </a:endParaRPr>
          </a:p>
        </p:txBody>
      </p:sp>
      <p:sp>
        <p:nvSpPr>
          <p:cNvPr id="5" name="Slide Number Placeholder 4"/>
          <p:cNvSpPr>
            <a:spLocks noGrp="1"/>
          </p:cNvSpPr>
          <p:nvPr>
            <p:ph type="sldNum" sz="quarter" idx="12"/>
          </p:nvPr>
        </p:nvSpPr>
        <p:spPr/>
        <p:txBody>
          <a:bodyPr/>
          <a:lstStyle/>
          <a:p>
            <a:fld id="{BA19D975-D6F3-4201-8089-2D28B1D4F2A1}" type="slidenum">
              <a:rPr lang="en-US" smtClean="0"/>
              <a:t>3</a:t>
            </a:fld>
            <a:endParaRPr lang="en-US"/>
          </a:p>
        </p:txBody>
      </p:sp>
      <p:pic>
        <p:nvPicPr>
          <p:cNvPr id="6" name="Recorded Sound-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85800" y="228600"/>
            <a:ext cx="487363" cy="487363"/>
          </a:xfrm>
          <a:prstGeom prst="rect">
            <a:avLst/>
          </a:prstGeom>
        </p:spPr>
      </p:pic>
    </p:spTree>
    <p:extLst>
      <p:ext uri="{BB962C8B-B14F-4D97-AF65-F5344CB8AC3E}">
        <p14:creationId xmlns:p14="http://schemas.microsoft.com/office/powerpoint/2010/main" val="9333354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73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3200" dirty="0">
                <a:solidFill>
                  <a:schemeClr val="tx1">
                    <a:lumMod val="95000"/>
                    <a:lumOff val="5000"/>
                  </a:schemeClr>
                </a:solidFill>
                <a:latin typeface="Adobe Arabic" pitchFamily="18" charset="-78"/>
                <a:cs typeface="Adobe Arabic" pitchFamily="18" charset="-78"/>
              </a:rPr>
              <a:t>اما اینترنت اشیا یا اینترنت چیزها حقیقتا چیست؟</a:t>
            </a:r>
            <a:endParaRPr lang="en-US" sz="3200" dirty="0">
              <a:solidFill>
                <a:schemeClr val="tx1">
                  <a:lumMod val="95000"/>
                  <a:lumOff val="5000"/>
                </a:schemeClr>
              </a:solidFill>
              <a:latin typeface="Adobe Arabic" pitchFamily="18" charset="-78"/>
              <a:cs typeface="Adobe Arabic" pitchFamily="18" charset="-78"/>
            </a:endParaRPr>
          </a:p>
        </p:txBody>
      </p:sp>
      <p:sp>
        <p:nvSpPr>
          <p:cNvPr id="4" name="Content Placeholder 3"/>
          <p:cNvSpPr>
            <a:spLocks noGrp="1"/>
          </p:cNvSpPr>
          <p:nvPr>
            <p:ph idx="1"/>
          </p:nvPr>
        </p:nvSpPr>
        <p:spPr/>
        <p:txBody>
          <a:bodyPr>
            <a:normAutofit fontScale="85000" lnSpcReduction="20000"/>
          </a:bodyPr>
          <a:lstStyle/>
          <a:p>
            <a:pPr marL="0" indent="0" algn="just" rtl="1">
              <a:buNone/>
            </a:pPr>
            <a:r>
              <a:rPr lang="fa-IR" sz="2400" b="1" dirty="0">
                <a:solidFill>
                  <a:schemeClr val="tx1">
                    <a:lumMod val="95000"/>
                    <a:lumOff val="5000"/>
                  </a:schemeClr>
                </a:solidFill>
                <a:latin typeface="Adobe Arabic" pitchFamily="18" charset="-78"/>
                <a:cs typeface="Adobe Arabic" pitchFamily="18" charset="-78"/>
              </a:rPr>
              <a:t> اینترنت اشیا </a:t>
            </a:r>
            <a:r>
              <a:rPr lang="en-US" sz="2400" b="1" dirty="0" err="1">
                <a:solidFill>
                  <a:schemeClr val="tx1">
                    <a:lumMod val="95000"/>
                    <a:lumOff val="5000"/>
                  </a:schemeClr>
                </a:solidFill>
                <a:latin typeface="Adobe Arabic" pitchFamily="18" charset="-78"/>
                <a:cs typeface="Adobe Arabic" pitchFamily="18" charset="-78"/>
              </a:rPr>
              <a:t>IoT</a:t>
            </a:r>
            <a:r>
              <a:rPr lang="en-US" sz="2400" b="1" dirty="0">
                <a:solidFill>
                  <a:schemeClr val="tx1">
                    <a:lumMod val="95000"/>
                    <a:lumOff val="5000"/>
                  </a:schemeClr>
                </a:solidFill>
                <a:latin typeface="Adobe Arabic" pitchFamily="18" charset="-78"/>
                <a:cs typeface="Adobe Arabic" pitchFamily="18" charset="-78"/>
              </a:rPr>
              <a:t>) </a:t>
            </a:r>
            <a:r>
              <a:rPr lang="fa-IR" sz="2400" b="1" dirty="0">
                <a:solidFill>
                  <a:schemeClr val="tx1">
                    <a:lumMod val="95000"/>
                    <a:lumOff val="5000"/>
                  </a:schemeClr>
                </a:solidFill>
                <a:latin typeface="Adobe Arabic" pitchFamily="18" charset="-78"/>
                <a:cs typeface="Adobe Arabic" pitchFamily="18" charset="-78"/>
              </a:rPr>
              <a:t>) سیستمی از دستگاه‌های محاسباتی، ماشین‌های مکانیکی و دیجیتال، اشیا، حیوانات یا افراد است که با شناساگرهای یکتایی مشخص شده‌اند و توانایی انتقال داده در شبکه را بدون نیاز به تعاملات انسان با انسان یا انسان با کامپیوتر دارند.</a:t>
            </a:r>
          </a:p>
          <a:p>
            <a:pPr marL="0" indent="0" algn="just" rtl="1">
              <a:buNone/>
            </a:pPr>
            <a:r>
              <a:rPr lang="fa-IR" sz="2400" b="1" dirty="0">
                <a:solidFill>
                  <a:schemeClr val="tx1">
                    <a:lumMod val="95000"/>
                    <a:lumOff val="5000"/>
                  </a:schemeClr>
                </a:solidFill>
                <a:latin typeface="Adobe Arabic" pitchFamily="18" charset="-78"/>
                <a:cs typeface="Adobe Arabic" pitchFamily="18" charset="-78"/>
              </a:rPr>
              <a:t>مثال‌هایی از اینترنت اشیا:</a:t>
            </a:r>
          </a:p>
          <a:p>
            <a:pPr marL="0" indent="0" algn="just" rtl="1">
              <a:buNone/>
            </a:pPr>
            <a:r>
              <a:rPr lang="fa-IR" sz="2400" b="1" dirty="0">
                <a:solidFill>
                  <a:schemeClr val="tx1">
                    <a:lumMod val="95000"/>
                    <a:lumOff val="5000"/>
                  </a:schemeClr>
                </a:solidFill>
                <a:latin typeface="Adobe Arabic" pitchFamily="18" charset="-78"/>
                <a:cs typeface="Adobe Arabic" pitchFamily="18" charset="-78"/>
              </a:rPr>
              <a:t>باید گفت که تقریبا هر شی فیزیکی، در صورتی که امکان اتصال آن به اینترنت وجود داشته باشد تا بتواند بدون نیاز به دخالت انسان به تبادل اطلاعات در شبکه بپردازد و یا بتوان آن را از طریق اینترنت کنترل کرد، قابلیت مبدل شدن به یک دستگاه اینترنت اشیا را دارد. یک لامپ رشته ای  که به وسیله یک گوشی هوشمند قابل روشن و خاموش شدن باشد، یک دستگاه  اینترنت اشیا است.</a:t>
            </a:r>
          </a:p>
          <a:p>
            <a:pPr marL="0" indent="0" algn="just" rtl="1">
              <a:buNone/>
            </a:pPr>
            <a:r>
              <a:rPr lang="fa-IR" sz="2400" b="1" dirty="0">
                <a:solidFill>
                  <a:schemeClr val="tx1">
                    <a:lumMod val="95000"/>
                    <a:lumOff val="5000"/>
                  </a:schemeClr>
                </a:solidFill>
                <a:latin typeface="Adobe Arabic" pitchFamily="18" charset="-78"/>
                <a:cs typeface="Adobe Arabic" pitchFamily="18" charset="-78"/>
              </a:rPr>
              <a:t>به عنوان مثالی دیگر از دستگاه اینترنت اشیا، می‌توان به وجود یک «حسگر حرکتی»  یا «چراغ‌های روشنایی معابر متصل» اشاره کرد.</a:t>
            </a:r>
          </a:p>
          <a:p>
            <a:pPr marL="0" indent="0" algn="just" rtl="1">
              <a:buNone/>
            </a:pPr>
            <a:r>
              <a:rPr lang="fa-IR" sz="2400" b="1" dirty="0">
                <a:latin typeface="Adobe Arabic" pitchFamily="18" charset="-78"/>
                <a:cs typeface="Adobe Arabic" pitchFamily="18" charset="-78"/>
              </a:rPr>
              <a:t>عبارت اینترنت اشیا اساسا برای دستگاه‌هایی استفاده می‌شود که اولا، به طور معمول و در حالت عادی، امکان اتصال آن‌ها به اینترنت وجود نداشته باشد مثلا یخچال که در حالت عادی معمولا به اینترنت متصل نیست و دوما، بتوانند با شبکه‌ای از دیگر اشیای متصل به اینترنت، مستقل از اقدامات انسانی، تعامل کنند. بر این اساس، یک رایانه شخصی  یا گوشی هوشمند</a:t>
            </a:r>
            <a:r>
              <a:rPr lang="en-US" sz="2400" b="1" dirty="0">
                <a:latin typeface="Adobe Arabic" pitchFamily="18" charset="-78"/>
                <a:cs typeface="Adobe Arabic" pitchFamily="18" charset="-78"/>
              </a:rPr>
              <a:t> </a:t>
            </a:r>
            <a:r>
              <a:rPr lang="fa-IR" sz="2400" b="1" dirty="0">
                <a:latin typeface="Adobe Arabic" pitchFamily="18" charset="-78"/>
                <a:cs typeface="Adobe Arabic" pitchFamily="18" charset="-78"/>
              </a:rPr>
              <a:t>عموما با وجود اتصال به اینترنت، به عنوان یک دستگاه اینترنت اشیا در نظر گرفته نمی‌شوند، زیرا در حالت عادی امکان اتصال آن‌ها به اینترنت وجود دارد.</a:t>
            </a:r>
            <a:endParaRPr lang="en-US" sz="2400" b="1" dirty="0">
              <a:solidFill>
                <a:schemeClr val="tx1">
                  <a:lumMod val="95000"/>
                  <a:lumOff val="5000"/>
                </a:schemeClr>
              </a:solidFill>
              <a:latin typeface="Adobe Arabic" pitchFamily="18" charset="-78"/>
              <a:cs typeface="Adobe Arabic" pitchFamily="18" charset="-78"/>
            </a:endParaRPr>
          </a:p>
        </p:txBody>
      </p:sp>
      <p:sp>
        <p:nvSpPr>
          <p:cNvPr id="3" name="Slide Number Placeholder 2"/>
          <p:cNvSpPr>
            <a:spLocks noGrp="1"/>
          </p:cNvSpPr>
          <p:nvPr>
            <p:ph type="sldNum" sz="quarter" idx="12"/>
          </p:nvPr>
        </p:nvSpPr>
        <p:spPr/>
        <p:txBody>
          <a:bodyPr/>
          <a:lstStyle/>
          <a:p>
            <a:fld id="{BA19D975-D6F3-4201-8089-2D28B1D4F2A1}" type="slidenum">
              <a:rPr lang="en-US" smtClean="0"/>
              <a:t>4</a:t>
            </a:fld>
            <a:endParaRPr lang="en-US"/>
          </a:p>
        </p:txBody>
      </p:sp>
      <p:pic>
        <p:nvPicPr>
          <p:cNvPr id="6" name="Recorded Sound-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7200" y="152400"/>
            <a:ext cx="487363" cy="487363"/>
          </a:xfrm>
          <a:prstGeom prst="rect">
            <a:avLst/>
          </a:prstGeom>
        </p:spPr>
      </p:pic>
    </p:spTree>
    <p:extLst>
      <p:ext uri="{BB962C8B-B14F-4D97-AF65-F5344CB8AC3E}">
        <p14:creationId xmlns:p14="http://schemas.microsoft.com/office/powerpoint/2010/main" val="18902068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48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rtl="1"/>
            <a:r>
              <a:rPr lang="fa-IR" sz="3200" dirty="0">
                <a:solidFill>
                  <a:schemeClr val="tx1">
                    <a:lumMod val="95000"/>
                    <a:lumOff val="5000"/>
                  </a:schemeClr>
                </a:solidFill>
                <a:latin typeface="Adobe Arabic" pitchFamily="18" charset="-78"/>
                <a:cs typeface="Adobe Arabic" pitchFamily="18" charset="-78"/>
              </a:rPr>
              <a:t>اینترنت اشیای صنعتی چیست؟</a:t>
            </a:r>
            <a:br>
              <a:rPr lang="fa-IR" sz="3200" dirty="0">
                <a:solidFill>
                  <a:schemeClr val="tx1">
                    <a:lumMod val="95000"/>
                    <a:lumOff val="5000"/>
                  </a:schemeClr>
                </a:solidFill>
                <a:latin typeface="Adobe Arabic" pitchFamily="18" charset="-78"/>
                <a:cs typeface="Adobe Arabic" pitchFamily="18" charset="-78"/>
              </a:rPr>
            </a:br>
            <a:endParaRPr lang="en-US" sz="3200" dirty="0">
              <a:solidFill>
                <a:schemeClr val="tx1">
                  <a:lumMod val="95000"/>
                  <a:lumOff val="5000"/>
                </a:schemeClr>
              </a:solidFill>
              <a:latin typeface="Adobe Arabic" pitchFamily="18" charset="-78"/>
              <a:cs typeface="Adobe Arabic" pitchFamily="18" charset="-78"/>
            </a:endParaRPr>
          </a:p>
        </p:txBody>
      </p:sp>
      <p:sp>
        <p:nvSpPr>
          <p:cNvPr id="3" name="Text Placeholder 2"/>
          <p:cNvSpPr>
            <a:spLocks noGrp="1"/>
          </p:cNvSpPr>
          <p:nvPr>
            <p:ph type="body" idx="1"/>
          </p:nvPr>
        </p:nvSpPr>
        <p:spPr/>
        <p:txBody>
          <a:bodyPr/>
          <a:lstStyle/>
          <a:p>
            <a:pPr algn="r"/>
            <a:endParaRPr lang="en-US" dirty="0"/>
          </a:p>
        </p:txBody>
      </p:sp>
      <p:pic>
        <p:nvPicPr>
          <p:cNvPr id="8" name="Content Placeholder 3"/>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90600" y="2438400"/>
            <a:ext cx="3581400" cy="2057400"/>
          </a:xfrm>
        </p:spPr>
      </p:pic>
      <p:sp>
        <p:nvSpPr>
          <p:cNvPr id="4" name="Text Placeholder 3"/>
          <p:cNvSpPr>
            <a:spLocks noGrp="1"/>
          </p:cNvSpPr>
          <p:nvPr>
            <p:ph type="body" sz="quarter" idx="3"/>
          </p:nvPr>
        </p:nvSpPr>
        <p:spPr/>
        <p:txBody>
          <a:bodyPr/>
          <a:lstStyle/>
          <a:p>
            <a:endParaRPr lang="en-US"/>
          </a:p>
        </p:txBody>
      </p:sp>
      <p:sp>
        <p:nvSpPr>
          <p:cNvPr id="7" name="Content Placeholder 6"/>
          <p:cNvSpPr>
            <a:spLocks noGrp="1"/>
          </p:cNvSpPr>
          <p:nvPr>
            <p:ph sz="quarter" idx="4"/>
          </p:nvPr>
        </p:nvSpPr>
        <p:spPr/>
        <p:txBody>
          <a:bodyPr>
            <a:noAutofit/>
          </a:bodyPr>
          <a:lstStyle/>
          <a:p>
            <a:pPr marL="0" indent="0" algn="just" rtl="1">
              <a:buNone/>
            </a:pPr>
            <a:r>
              <a:rPr lang="fa-IR" sz="1600" b="1" dirty="0">
                <a:solidFill>
                  <a:schemeClr val="tx1">
                    <a:lumMod val="95000"/>
                    <a:lumOff val="5000"/>
                  </a:schemeClr>
                </a:solidFill>
                <a:latin typeface="Adobe Arabic" pitchFamily="18" charset="-78"/>
                <a:cs typeface="Adobe Arabic" pitchFamily="18" charset="-78"/>
              </a:rPr>
              <a:t>اینترنت اشیای صنعتی  به مفهوم «استفاده از فناوری اینترنت اشیا در زمینه کسب و کار» اشاره دارد. مفهوم اینترنت اشیای صنعتی، مشابه با اینترنت اشیا در حالت عادی و در واقع، دستگاه‌های اینترنت اشیای صنعتی چیزی مانند دستگاه‌های اینترنت اشیا خانگی هستند؛ با این تفاوت که هدف استفاده از ترکیبی از حسگرها، شبکه‌های بی‌سیم، هوش مصنوعی، اندازه گیری و بهینه سازی فرایندهای صنعتی هست.</a:t>
            </a:r>
          </a:p>
          <a:p>
            <a:pPr marL="0" indent="0" algn="just" rtl="1">
              <a:buNone/>
            </a:pPr>
            <a:r>
              <a:rPr lang="fa-IR" sz="1600" b="1" dirty="0">
                <a:solidFill>
                  <a:schemeClr val="tx1">
                    <a:lumMod val="95000"/>
                    <a:lumOff val="5000"/>
                  </a:schemeClr>
                </a:solidFill>
                <a:latin typeface="Adobe Arabic" pitchFamily="18" charset="-78"/>
                <a:cs typeface="Adobe Arabic" pitchFamily="18" charset="-78"/>
              </a:rPr>
              <a:t>افزایش کارایی نیروی کار و صرفه‌جویی در هزینه‌ها دو هدف بالقوه اینترنت اشیای صنعتی هستند؛ اما اینترنت اشیا صنعتی می‌تواند جریان‌های درآمد نیز برای کسب و کارها بسازد. </a:t>
            </a:r>
          </a:p>
          <a:p>
            <a:pPr marL="0" indent="0" algn="just" rtl="1">
              <a:buNone/>
            </a:pPr>
            <a:r>
              <a:rPr lang="fa-IR" sz="1600" b="1" dirty="0">
                <a:solidFill>
                  <a:schemeClr val="tx1">
                    <a:lumMod val="95000"/>
                    <a:lumOff val="5000"/>
                  </a:schemeClr>
                </a:solidFill>
                <a:latin typeface="Adobe Arabic" pitchFamily="18" charset="-78"/>
                <a:cs typeface="Adobe Arabic" pitchFamily="18" charset="-78"/>
              </a:rPr>
              <a:t>برای مثال، با بهره‌گیری از اینترنت اشیای صنعتی کارخانجات می‌توانند به جای آنکه صرفا یک محصول تنها و عنوان نمونه یک موتور را بفروشند، قابلیت نگهداری پیش‌بینانه از موتور را نیز به فروش برسانند.</a:t>
            </a:r>
            <a:endParaRPr lang="en-US" sz="1600" b="1" dirty="0">
              <a:solidFill>
                <a:schemeClr val="tx1">
                  <a:lumMod val="95000"/>
                  <a:lumOff val="5000"/>
                </a:schemeClr>
              </a:solidFill>
              <a:latin typeface="Adobe Arabic" pitchFamily="18" charset="-78"/>
              <a:cs typeface="Adobe Arabic" pitchFamily="18" charset="-78"/>
            </a:endParaRPr>
          </a:p>
        </p:txBody>
      </p:sp>
      <p:sp>
        <p:nvSpPr>
          <p:cNvPr id="5" name="Slide Number Placeholder 4"/>
          <p:cNvSpPr>
            <a:spLocks noGrp="1"/>
          </p:cNvSpPr>
          <p:nvPr>
            <p:ph type="sldNum" sz="quarter" idx="12"/>
          </p:nvPr>
        </p:nvSpPr>
        <p:spPr/>
        <p:txBody>
          <a:bodyPr/>
          <a:lstStyle/>
          <a:p>
            <a:fld id="{BA19D975-D6F3-4201-8089-2D28B1D4F2A1}" type="slidenum">
              <a:rPr lang="en-US" smtClean="0"/>
              <a:t>5</a:t>
            </a:fld>
            <a:endParaRPr lang="en-US"/>
          </a:p>
        </p:txBody>
      </p:sp>
      <p:pic>
        <p:nvPicPr>
          <p:cNvPr id="12" name="Recorded Sound-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9600" y="228600"/>
            <a:ext cx="487363" cy="487363"/>
          </a:xfrm>
          <a:prstGeom prst="rect">
            <a:avLst/>
          </a:prstGeom>
        </p:spPr>
      </p:pic>
    </p:spTree>
    <p:extLst>
      <p:ext uri="{BB962C8B-B14F-4D97-AF65-F5344CB8AC3E}">
        <p14:creationId xmlns:p14="http://schemas.microsoft.com/office/powerpoint/2010/main" val="28958961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9724" fill="hold"/>
                                        <p:tgtEl>
                                          <p:spTgt spid="12"/>
                                        </p:tgtEl>
                                      </p:cBhvr>
                                    </p:cmd>
                                  </p:childTnLst>
                                </p:cTn>
                              </p:par>
                            </p:childTnLst>
                          </p:cTn>
                        </p:par>
                      </p:childTnLst>
                    </p:cTn>
                  </p:par>
                </p:childTnLst>
              </p:cTn>
              <p:nextCondLst>
                <p:cond evt="onClick" delay="0">
                  <p:tgtEl>
                    <p:spTgt spid="12"/>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3200" dirty="0">
                <a:solidFill>
                  <a:schemeClr val="tx1">
                    <a:lumMod val="95000"/>
                    <a:lumOff val="5000"/>
                  </a:schemeClr>
                </a:solidFill>
                <a:latin typeface="Adobe Arabic" pitchFamily="18" charset="-78"/>
                <a:cs typeface="Adobe Arabic" pitchFamily="18" charset="-78"/>
              </a:rPr>
              <a:t>اینترنت همه چیز چیست؟</a:t>
            </a:r>
            <a:br>
              <a:rPr lang="fa-IR" sz="3200" dirty="0">
                <a:solidFill>
                  <a:schemeClr val="tx1">
                    <a:lumMod val="95000"/>
                    <a:lumOff val="5000"/>
                  </a:schemeClr>
                </a:solidFill>
                <a:latin typeface="Adobe Arabic" pitchFamily="18" charset="-78"/>
                <a:cs typeface="Adobe Arabic" pitchFamily="18" charset="-78"/>
              </a:rPr>
            </a:br>
            <a:endParaRPr lang="en-US" sz="3200" dirty="0">
              <a:solidFill>
                <a:schemeClr val="tx1">
                  <a:lumMod val="95000"/>
                  <a:lumOff val="5000"/>
                </a:schemeClr>
              </a:solidFill>
              <a:latin typeface="Adobe Arabic" pitchFamily="18" charset="-78"/>
              <a:cs typeface="Adobe Arabic" pitchFamily="18" charset="-78"/>
            </a:endParaRPr>
          </a:p>
        </p:txBody>
      </p:sp>
      <p:sp>
        <p:nvSpPr>
          <p:cNvPr id="3" name="Text Placeholder 2"/>
          <p:cNvSpPr>
            <a:spLocks noGrp="1"/>
          </p:cNvSpPr>
          <p:nvPr>
            <p:ph type="body" idx="1"/>
          </p:nvPr>
        </p:nvSpPr>
        <p:spPr/>
        <p:txBody>
          <a:bodyPr/>
          <a:lstStyle/>
          <a:p>
            <a:endParaRPr lang="en-US"/>
          </a:p>
        </p:txBody>
      </p:sp>
      <p:sp>
        <p:nvSpPr>
          <p:cNvPr id="9" name="Content Placeholder 8"/>
          <p:cNvSpPr>
            <a:spLocks noGrp="1"/>
          </p:cNvSpPr>
          <p:nvPr>
            <p:ph sz="half" idx="2"/>
          </p:nvPr>
        </p:nvSpPr>
        <p:spPr/>
        <p:txBody>
          <a:bodyPr>
            <a:normAutofit fontScale="92500" lnSpcReduction="20000"/>
          </a:bodyPr>
          <a:lstStyle/>
          <a:p>
            <a:pPr marL="0" indent="0" algn="just" rtl="1">
              <a:buNone/>
            </a:pPr>
            <a:r>
              <a:rPr lang="fa-IR" sz="1600" b="1" dirty="0">
                <a:latin typeface="Adobe Arabic" pitchFamily="18" charset="-78"/>
                <a:cs typeface="Adobe Arabic" pitchFamily="18" charset="-78"/>
              </a:rPr>
              <a:t>اینترنت همه چیز شامل چهار عنصر کلیدی متشکل از همه انواع اتصالات قابل تصور است که عبارتند از:</a:t>
            </a:r>
          </a:p>
          <a:p>
            <a:pPr marL="0" indent="0" algn="just" rtl="1">
              <a:buNone/>
            </a:pPr>
            <a:r>
              <a:rPr lang="fa-IR" sz="1600" b="1" dirty="0">
                <a:latin typeface="Adobe Arabic" pitchFamily="18" charset="-78"/>
                <a:cs typeface="Adobe Arabic" pitchFamily="18" charset="-78"/>
              </a:rPr>
              <a:t>افراد: به عنوان گره‌های نهایی متصل شده از طریق اینترنت، برای به اشتراک‌گذرای اطلاعات و فعالیت‌ها محسوب می‌شوند. مثال‌هایی از این مورد شامل شبکه های اجتماعی حسگرهای سلامتی و تناسب اندام و دیگر موارد می‌شود.</a:t>
            </a:r>
          </a:p>
          <a:p>
            <a:pPr marL="0" indent="0" algn="just" rtl="1">
              <a:buNone/>
            </a:pPr>
            <a:r>
              <a:rPr lang="fa-IR" sz="1600" b="1" dirty="0">
                <a:latin typeface="Adobe Arabic" pitchFamily="18" charset="-78"/>
                <a:cs typeface="Adobe Arabic" pitchFamily="18" charset="-78"/>
              </a:rPr>
              <a:t>اشیا: حسگرهای فیزیکی، دستگاه‌ها، محرک‌ها (عملگرها و دیگر موارد، داده‌ها را تولید و یا آن‌ها را از دیگر منابع دریافت می‌کنند. مثالی از این مورد، ترموستات‌های هوشمند و گجت‌ها است.</a:t>
            </a:r>
          </a:p>
          <a:p>
            <a:pPr marL="0" indent="0" algn="just" rtl="1">
              <a:buNone/>
            </a:pPr>
            <a:r>
              <a:rPr lang="fa-IR" sz="1600" b="1" dirty="0">
                <a:latin typeface="Adobe Arabic" pitchFamily="18" charset="-78"/>
                <a:cs typeface="Adobe Arabic" pitchFamily="18" charset="-78"/>
              </a:rPr>
              <a:t>داده‌ها: داده‌های خام، پردازش و تحلیل و به اطلاعات مفید، مبدل می‌شوند.</a:t>
            </a:r>
          </a:p>
          <a:p>
            <a:pPr marL="0" indent="0" algn="just" rtl="1">
              <a:buNone/>
            </a:pPr>
            <a:r>
              <a:rPr lang="fa-IR" sz="1600" b="1" dirty="0">
                <a:latin typeface="Adobe Arabic" pitchFamily="18" charset="-78"/>
                <a:cs typeface="Adobe Arabic" pitchFamily="18" charset="-78"/>
              </a:rPr>
              <a:t>فرایندها: استفاده از اتصالات میان داده‌ا، اشیا و افراد برای کسب ارزش است. مثال‌هایی از این مورد شامل استفاده از تجهیزات تناسب اندام و شبکه‌های اجتماعی برای تبلیغ پیشنهادات سیستم سلامت مرتبط به مشتریان آینده‌نگر است.</a:t>
            </a:r>
          </a:p>
          <a:p>
            <a:pPr marL="0" indent="0" algn="just" rtl="1">
              <a:buNone/>
            </a:pPr>
            <a:endParaRPr lang="fa-IR" sz="1600" b="1" dirty="0">
              <a:latin typeface="Adobe Arabic" pitchFamily="18" charset="-78"/>
              <a:cs typeface="Adobe Arabic" pitchFamily="18" charset="-78"/>
            </a:endParaRPr>
          </a:p>
          <a:p>
            <a:pPr marL="0" indent="0" algn="just" rtl="1">
              <a:buNone/>
            </a:pPr>
            <a:endParaRPr lang="en-US" sz="1600" b="1" dirty="0">
              <a:latin typeface="Adobe Arabic" pitchFamily="18" charset="-78"/>
              <a:cs typeface="Adobe Arabic" pitchFamily="18" charset="-78"/>
            </a:endParaRPr>
          </a:p>
        </p:txBody>
      </p:sp>
      <p:sp>
        <p:nvSpPr>
          <p:cNvPr id="4" name="Text Placeholder 3"/>
          <p:cNvSpPr>
            <a:spLocks noGrp="1"/>
          </p:cNvSpPr>
          <p:nvPr>
            <p:ph type="body" sz="quarter" idx="3"/>
          </p:nvPr>
        </p:nvSpPr>
        <p:spPr/>
        <p:txBody>
          <a:bodyPr/>
          <a:lstStyle/>
          <a:p>
            <a:endParaRPr lang="en-US"/>
          </a:p>
        </p:txBody>
      </p:sp>
      <p:sp>
        <p:nvSpPr>
          <p:cNvPr id="7" name="Content Placeholder 6"/>
          <p:cNvSpPr>
            <a:spLocks noGrp="1"/>
          </p:cNvSpPr>
          <p:nvPr>
            <p:ph sz="quarter" idx="4"/>
          </p:nvPr>
        </p:nvSpPr>
        <p:spPr/>
        <p:txBody>
          <a:bodyPr>
            <a:normAutofit fontScale="92500" lnSpcReduction="20000"/>
          </a:bodyPr>
          <a:lstStyle/>
          <a:p>
            <a:pPr marL="0" indent="0" algn="just" rtl="1">
              <a:buNone/>
            </a:pPr>
            <a:r>
              <a:rPr lang="fa-IR" sz="1600" b="1" dirty="0">
                <a:solidFill>
                  <a:schemeClr val="tx1">
                    <a:lumMod val="95000"/>
                    <a:lumOff val="5000"/>
                  </a:schemeClr>
                </a:solidFill>
                <a:latin typeface="Adobe Arabic" pitchFamily="18" charset="-78"/>
                <a:cs typeface="Adobe Arabic" pitchFamily="18" charset="-78"/>
              </a:rPr>
              <a:t>اینترنت همه چیز </a:t>
            </a:r>
            <a:r>
              <a:rPr lang="en-US" sz="1600" b="1" dirty="0" err="1">
                <a:solidFill>
                  <a:schemeClr val="tx1">
                    <a:lumMod val="95000"/>
                    <a:lumOff val="5000"/>
                  </a:schemeClr>
                </a:solidFill>
                <a:latin typeface="Adobe Arabic" pitchFamily="18" charset="-78"/>
                <a:cs typeface="Adobe Arabic" pitchFamily="18" charset="-78"/>
              </a:rPr>
              <a:t>IoE</a:t>
            </a:r>
            <a:r>
              <a:rPr lang="fa-IR" sz="1600" b="1" dirty="0">
                <a:solidFill>
                  <a:schemeClr val="tx1">
                    <a:lumMod val="95000"/>
                    <a:lumOff val="5000"/>
                  </a:schemeClr>
                </a:solidFill>
                <a:latin typeface="Adobe Arabic" pitchFamily="18" charset="-78"/>
                <a:cs typeface="Adobe Arabic" pitchFamily="18" charset="-78"/>
              </a:rPr>
              <a:t> طی توسعه و تکامل طبیعی اینترنت اشیا شکل گرفت و ظهور کرد. اینترنت همه چیزو اساسا مرتبط با تاکتیک‌های شرکت سیکو برای راه‌اندازی یک دامنه کسب و کار جدید است. ولی در عین حال، اینترنت همه چیز مفهومی گسترده‌تر از اتصالات را از دیدگاه فناوری‌های اتصالات مدرن دنبال می‌کند.</a:t>
            </a:r>
          </a:p>
          <a:p>
            <a:pPr marL="0" indent="0" algn="just" rtl="1">
              <a:buNone/>
            </a:pPr>
            <a:endParaRPr lang="en-US" sz="1600" b="1" dirty="0">
              <a:solidFill>
                <a:schemeClr val="tx1">
                  <a:lumMod val="95000"/>
                  <a:lumOff val="5000"/>
                </a:schemeClr>
              </a:solidFill>
              <a:latin typeface="Adobe Arabic" pitchFamily="18" charset="-78"/>
              <a:cs typeface="Adobe Arabic" pitchFamily="18" charset="-78"/>
            </a:endParaRPr>
          </a:p>
        </p:txBody>
      </p:sp>
      <p:sp>
        <p:nvSpPr>
          <p:cNvPr id="5" name="Slide Number Placeholder 4"/>
          <p:cNvSpPr>
            <a:spLocks noGrp="1"/>
          </p:cNvSpPr>
          <p:nvPr>
            <p:ph type="sldNum" sz="quarter" idx="12"/>
          </p:nvPr>
        </p:nvSpPr>
        <p:spPr/>
        <p:txBody>
          <a:bodyPr/>
          <a:lstStyle/>
          <a:p>
            <a:fld id="{BA19D975-D6F3-4201-8089-2D28B1D4F2A1}" type="slidenum">
              <a:rPr lang="en-US" smtClean="0"/>
              <a:t>6</a:t>
            </a:fld>
            <a:endParaRPr lang="en-US"/>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0200" y="3657600"/>
            <a:ext cx="2781814" cy="1855470"/>
          </a:xfrm>
          <a:prstGeom prst="rect">
            <a:avLst/>
          </a:prstGeom>
        </p:spPr>
      </p:pic>
      <p:pic>
        <p:nvPicPr>
          <p:cNvPr id="6" name="Recorded Sound-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76200"/>
            <a:ext cx="487363" cy="487363"/>
          </a:xfrm>
          <a:prstGeom prst="rect">
            <a:avLst/>
          </a:prstGeom>
        </p:spPr>
      </p:pic>
    </p:spTree>
    <p:extLst>
      <p:ext uri="{BB962C8B-B14F-4D97-AF65-F5344CB8AC3E}">
        <p14:creationId xmlns:p14="http://schemas.microsoft.com/office/powerpoint/2010/main" val="26200959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96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sz="3200" dirty="0">
                <a:solidFill>
                  <a:schemeClr val="tx1"/>
                </a:solidFill>
                <a:latin typeface="Adobe Arabic" pitchFamily="18" charset="-78"/>
                <a:cs typeface="Adobe Arabic" pitchFamily="18" charset="-78"/>
              </a:rPr>
              <a:t>تفاوت اینترنت اشیا و اینترنت همه چیز</a:t>
            </a:r>
            <a:endParaRPr lang="en-US" sz="3200" dirty="0"/>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normAutofit/>
          </a:bodyPr>
          <a:lstStyle/>
          <a:p>
            <a:pPr marL="114300" indent="0" algn="r">
              <a:buNone/>
            </a:pPr>
            <a:r>
              <a:rPr lang="fa-IR" sz="1600" b="1" dirty="0">
                <a:latin typeface="Adobe Arabic" pitchFamily="18" charset="-78"/>
                <a:cs typeface="Adobe Arabic" pitchFamily="18" charset="-78"/>
              </a:rPr>
              <a:t>در اینترنت اشیا ما به رابطه ماشین با ماشین بدون دخالت انسان اشاره داریم که در واقع زیر مجموعه اینرنت همه چیز است، ولی در اینترنت همه چیز این ارتباط می تواند شامل </a:t>
            </a:r>
          </a:p>
          <a:p>
            <a:pPr marL="114300" indent="0" algn="r">
              <a:buNone/>
            </a:pPr>
            <a:r>
              <a:rPr lang="fa-IR" sz="1600" b="1" dirty="0">
                <a:latin typeface="Adobe Arabic" pitchFamily="18" charset="-78"/>
                <a:cs typeface="Adobe Arabic" pitchFamily="18" charset="-78"/>
              </a:rPr>
              <a:t>انسان با ماشین، ماشن با حیوانات هم شود.</a:t>
            </a:r>
          </a:p>
          <a:p>
            <a:pPr marL="114300" indent="0" algn="r">
              <a:buNone/>
            </a:pPr>
            <a:endParaRPr lang="fa-IR" sz="1600" b="1" dirty="0">
              <a:latin typeface="Adobe Arabic" pitchFamily="18" charset="-78"/>
              <a:cs typeface="Adobe Arabic" pitchFamily="18" charset="-78"/>
            </a:endParaRPr>
          </a:p>
          <a:p>
            <a:pPr marL="114300" indent="0" algn="r">
              <a:buNone/>
            </a:pPr>
            <a:r>
              <a:rPr lang="fa-IR" sz="1600" b="1" dirty="0">
                <a:latin typeface="Adobe Arabic" pitchFamily="18" charset="-78"/>
                <a:cs typeface="Adobe Arabic" pitchFamily="18" charset="-78"/>
              </a:rPr>
              <a:t>اینترنت همه چیز تمام مفاهیم مجزا را با یک کل منسجم مرتبط میکند و نه تنها اجازه می دهد که ابزار با هم صحبت کنند، بلکه اجازخ می دهد هر چیزی فراتر از مفهوم شی با هر چیز دیگری در این راستا ارتباط برقرار کند.</a:t>
            </a:r>
            <a:endParaRPr lang="en-US" sz="1600" b="1" dirty="0">
              <a:latin typeface="Adobe Arabic" pitchFamily="18" charset="-78"/>
              <a:cs typeface="Adobe Arabic" pitchFamily="18" charset="-78"/>
            </a:endParaRPr>
          </a:p>
        </p:txBody>
      </p:sp>
      <p:sp>
        <p:nvSpPr>
          <p:cNvPr id="7" name="Slide Number Placeholder 6"/>
          <p:cNvSpPr>
            <a:spLocks noGrp="1"/>
          </p:cNvSpPr>
          <p:nvPr>
            <p:ph type="sldNum" sz="quarter" idx="12"/>
          </p:nvPr>
        </p:nvSpPr>
        <p:spPr/>
        <p:txBody>
          <a:bodyPr/>
          <a:lstStyle/>
          <a:p>
            <a:fld id="{BA19D975-D6F3-4201-8089-2D28B1D4F2A1}" type="slidenum">
              <a:rPr lang="en-US" smtClean="0"/>
              <a:t>7</a:t>
            </a:fld>
            <a:endParaRPr lang="en-US"/>
          </a:p>
        </p:txBody>
      </p:sp>
      <p:pic>
        <p:nvPicPr>
          <p:cNvPr id="8" name="Content Placeholder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57200" y="2209800"/>
            <a:ext cx="3657600" cy="2446985"/>
          </a:xfrm>
        </p:spPr>
      </p:pic>
      <p:pic>
        <p:nvPicPr>
          <p:cNvPr id="4" name="Recorded Sound-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 y="304800"/>
            <a:ext cx="487363" cy="487363"/>
          </a:xfrm>
          <a:prstGeom prst="rect">
            <a:avLst/>
          </a:prstGeom>
        </p:spPr>
      </p:pic>
    </p:spTree>
    <p:extLst>
      <p:ext uri="{BB962C8B-B14F-4D97-AF65-F5344CB8AC3E}">
        <p14:creationId xmlns:p14="http://schemas.microsoft.com/office/powerpoint/2010/main" val="8293121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59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sz="2400" b="1" dirty="0">
                <a:solidFill>
                  <a:schemeClr val="tx1"/>
                </a:solidFill>
                <a:latin typeface="Adobe Arabic" pitchFamily="18" charset="-78"/>
                <a:cs typeface="Adobe Arabic" pitchFamily="18" charset="-78"/>
              </a:rPr>
              <a:t>برای درک بهتر تفاوت بین اینترنت اشیا و اینترنت همه چیز به مثال زیر توجه کنید</a:t>
            </a:r>
            <a:r>
              <a:rPr lang="fa-IR" sz="1800" b="1" dirty="0">
                <a:solidFill>
                  <a:schemeClr val="tx1"/>
                </a:solidFill>
                <a:latin typeface="Adobe Arabic" pitchFamily="18" charset="-78"/>
                <a:cs typeface="Adobe Arabic" pitchFamily="18" charset="-78"/>
              </a:rPr>
              <a:t>:</a:t>
            </a:r>
            <a:endParaRPr lang="en-US" sz="1800" b="1" dirty="0">
              <a:solidFill>
                <a:schemeClr val="tx1"/>
              </a:solidFill>
              <a:latin typeface="Adobe Arabic" pitchFamily="18" charset="-78"/>
              <a:cs typeface="Adobe Arabic" pitchFamily="18" charset="-78"/>
            </a:endParaRP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47801" y="1600200"/>
            <a:ext cx="5943600" cy="4800600"/>
          </a:xfrm>
        </p:spPr>
      </p:pic>
      <p:sp>
        <p:nvSpPr>
          <p:cNvPr id="4" name="Slide Number Placeholder 3"/>
          <p:cNvSpPr>
            <a:spLocks noGrp="1"/>
          </p:cNvSpPr>
          <p:nvPr>
            <p:ph type="sldNum" sz="quarter" idx="12"/>
          </p:nvPr>
        </p:nvSpPr>
        <p:spPr/>
        <p:txBody>
          <a:bodyPr/>
          <a:lstStyle/>
          <a:p>
            <a:fld id="{BA19D975-D6F3-4201-8089-2D28B1D4F2A1}" type="slidenum">
              <a:rPr lang="en-US" smtClean="0"/>
              <a:t>8</a:t>
            </a:fld>
            <a:endParaRPr lang="en-US"/>
          </a:p>
        </p:txBody>
      </p:sp>
      <p:pic>
        <p:nvPicPr>
          <p:cNvPr id="3" name="Recorded Sound-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2000" y="152400"/>
            <a:ext cx="487363" cy="487363"/>
          </a:xfrm>
          <a:prstGeom prst="rect">
            <a:avLst/>
          </a:prstGeom>
        </p:spPr>
      </p:pic>
    </p:spTree>
    <p:extLst>
      <p:ext uri="{BB962C8B-B14F-4D97-AF65-F5344CB8AC3E}">
        <p14:creationId xmlns:p14="http://schemas.microsoft.com/office/powerpoint/2010/main" val="19108412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67" fill="hold"/>
                                        <p:tgtEl>
                                          <p:spTgt spid="3"/>
                                        </p:tgtEl>
                                      </p:cBhvr>
                                    </p:cmd>
                                  </p:childTnLst>
                                </p:cTn>
                              </p:par>
                            </p:childTnLst>
                          </p:cTn>
                        </p:par>
                      </p:childTnLst>
                    </p:cTn>
                  </p:par>
                </p:childTnLst>
              </p:cTn>
              <p:nextCondLst>
                <p:cond evt="onClick" delay="0">
                  <p:tgtEl>
                    <p:spTgt spid="3"/>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sz="3200" dirty="0">
                <a:solidFill>
                  <a:schemeClr val="tx1"/>
                </a:solidFill>
                <a:latin typeface="Adobe Arabic" pitchFamily="18" charset="-78"/>
                <a:cs typeface="Adobe Arabic" pitchFamily="18" charset="-78"/>
              </a:rPr>
              <a:t>دلایل اهمیت اینترنت اشیا</a:t>
            </a:r>
            <a:br>
              <a:rPr lang="fa-IR" sz="3200" dirty="0">
                <a:latin typeface="Adobe Arabic" pitchFamily="18" charset="-78"/>
                <a:cs typeface="Adobe Arabic" pitchFamily="18" charset="-78"/>
              </a:rPr>
            </a:br>
            <a:endParaRPr lang="en-US" sz="3200" dirty="0">
              <a:latin typeface="Adobe Arabic" pitchFamily="18" charset="-78"/>
              <a:cs typeface="Adobe Arabic" pitchFamily="18" charset="-78"/>
            </a:endParaRPr>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normAutofit/>
          </a:bodyPr>
          <a:lstStyle/>
          <a:p>
            <a:pPr marL="114300" indent="0" algn="r" rtl="1">
              <a:buNone/>
            </a:pPr>
            <a:r>
              <a:rPr lang="fa-IR" sz="1600" b="1" dirty="0">
                <a:latin typeface="Adobe Arabic" pitchFamily="18" charset="-78"/>
                <a:cs typeface="Adobe Arabic" pitchFamily="18" charset="-78"/>
              </a:rPr>
              <a:t>هنگامی که اشیا به اینترنت متصل میشوند، می توانند اطلاعات را ارسال یا دریافت کنند و یا به صورت همزمان هردوکار را با هم انجام دهند.</a:t>
            </a:r>
          </a:p>
          <a:p>
            <a:pPr marL="114300" indent="0" algn="r" rtl="1">
              <a:buNone/>
            </a:pPr>
            <a:r>
              <a:rPr lang="fa-IR" sz="1600" b="1" dirty="0">
                <a:latin typeface="Adobe Arabic" pitchFamily="18" charset="-78"/>
                <a:cs typeface="Adobe Arabic" pitchFamily="18" charset="-78"/>
              </a:rPr>
              <a:t>توانایی انجام این دو کار باعث شده تا اشیا لقب هوشمند بگیرند.</a:t>
            </a:r>
          </a:p>
          <a:p>
            <a:pPr marL="114300" indent="0" algn="r" rtl="1">
              <a:buNone/>
            </a:pPr>
            <a:endParaRPr lang="fa-IR" sz="1600" b="1" dirty="0">
              <a:latin typeface="Adobe Arabic" pitchFamily="18" charset="-78"/>
              <a:cs typeface="Adobe Arabic" pitchFamily="18" charset="-78"/>
            </a:endParaRPr>
          </a:p>
          <a:p>
            <a:pPr marL="114300" indent="0" algn="r" rtl="1">
              <a:buNone/>
            </a:pPr>
            <a:r>
              <a:rPr lang="fa-IR" sz="1600" b="1" dirty="0">
                <a:latin typeface="Adobe Arabic" pitchFamily="18" charset="-78"/>
                <a:cs typeface="Adobe Arabic" pitchFamily="18" charset="-78"/>
              </a:rPr>
              <a:t>برای هوشمند بودن یک دستگاه نیاز نداریم که ذستگاه دارای حجم عظیم حافظه یا یک لبررایانه درون خودش باشد، فقط باید اطمینان خاطر داشته باشیم که دستگاه به یک ایرحافظه یا یک ابر رایانه متصل میشود.</a:t>
            </a:r>
          </a:p>
        </p:txBody>
      </p:sp>
      <p:sp>
        <p:nvSpPr>
          <p:cNvPr id="7" name="Slide Number Placeholder 6"/>
          <p:cNvSpPr>
            <a:spLocks noGrp="1"/>
          </p:cNvSpPr>
          <p:nvPr>
            <p:ph type="sldNum" sz="quarter" idx="12"/>
          </p:nvPr>
        </p:nvSpPr>
        <p:spPr/>
        <p:txBody>
          <a:bodyPr/>
          <a:lstStyle/>
          <a:p>
            <a:fld id="{BA19D975-D6F3-4201-8089-2D28B1D4F2A1}" type="slidenum">
              <a:rPr lang="en-US" smtClean="0"/>
              <a:t>9</a:t>
            </a:fld>
            <a:endParaRPr lang="en-US"/>
          </a:p>
        </p:txBody>
      </p:sp>
      <p:pic>
        <p:nvPicPr>
          <p:cNvPr id="8"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68" y="2209800"/>
            <a:ext cx="3581400" cy="3276600"/>
          </a:xfrm>
          <a:prstGeom prst="rect">
            <a:avLst/>
          </a:prstGeom>
        </p:spPr>
      </p:pic>
      <p:pic>
        <p:nvPicPr>
          <p:cNvPr id="9" name="دلایل اهمیت اینترنت اشیا">
            <a:hlinkClick r:id="" action="ppaction://media"/>
            <a:extLst>
              <a:ext uri="{FF2B5EF4-FFF2-40B4-BE49-F238E27FC236}">
                <a16:creationId xmlns:a16="http://schemas.microsoft.com/office/drawing/2014/main" id="{A81F365B-641C-45FF-983C-636248F21B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2458" y="274638"/>
            <a:ext cx="609600" cy="609600"/>
          </a:xfrm>
          <a:prstGeom prst="rect">
            <a:avLst/>
          </a:prstGeom>
        </p:spPr>
      </p:pic>
    </p:spTree>
    <p:extLst>
      <p:ext uri="{BB962C8B-B14F-4D97-AF65-F5344CB8AC3E}">
        <p14:creationId xmlns:p14="http://schemas.microsoft.com/office/powerpoint/2010/main" val="274949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59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574</TotalTime>
  <Words>835</Words>
  <Application>Microsoft Office PowerPoint</Application>
  <PresentationFormat>On-screen Show (4:3)</PresentationFormat>
  <Paragraphs>100</Paragraphs>
  <Slides>16</Slides>
  <Notes>1</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Adobe Arabic</vt:lpstr>
      <vt:lpstr>Arial</vt:lpstr>
      <vt:lpstr>Calibri</vt:lpstr>
      <vt:lpstr>Cambria</vt:lpstr>
      <vt:lpstr>Wingdings</vt:lpstr>
      <vt:lpstr>Adjacency</vt:lpstr>
      <vt:lpstr>به نام خدا</vt:lpstr>
      <vt:lpstr>فهرست مطالب:</vt:lpstr>
      <vt:lpstr>اینترنت اشیا چیست؟</vt:lpstr>
      <vt:lpstr>اما اینترنت اشیا یا اینترنت چیزها حقیقتا چیست؟</vt:lpstr>
      <vt:lpstr>اینترنت اشیای صنعتی چیست؟ </vt:lpstr>
      <vt:lpstr>اینترنت همه چیز چیست؟ </vt:lpstr>
      <vt:lpstr>تفاوت اینترنت اشیا و اینترنت همه چیز</vt:lpstr>
      <vt:lpstr>برای درک بهتر تفاوت بین اینترنت اشیا و اینترنت همه چیز به مثال زیر توجه کنید:</vt:lpstr>
      <vt:lpstr>دلایل اهمیت اینترنت اشیا </vt:lpstr>
      <vt:lpstr>مثال:</vt:lpstr>
      <vt:lpstr>  سیر تحول اینترنت اشیا در یک نگاه</vt:lpstr>
      <vt:lpstr>PowerPoint Presentation</vt:lpstr>
      <vt:lpstr>اینده اینترنت اشیا </vt:lpstr>
      <vt:lpstr>شرکت‌های فعال در حوزه اینترنت اشیا در جهان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به نام خدا</dc:title>
  <dc:creator>SRS</dc:creator>
  <cp:lastModifiedBy>zpc</cp:lastModifiedBy>
  <cp:revision>52</cp:revision>
  <dcterms:created xsi:type="dcterms:W3CDTF">2024-05-20T05:38:49Z</dcterms:created>
  <dcterms:modified xsi:type="dcterms:W3CDTF">2024-06-06T18:24:43Z</dcterms:modified>
</cp:coreProperties>
</file>